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55"/>
  </p:notesMasterIdLst>
  <p:sldIdLst>
    <p:sldId id="257" r:id="rId2"/>
    <p:sldId id="311" r:id="rId3"/>
    <p:sldId id="1188" r:id="rId4"/>
    <p:sldId id="1119" r:id="rId5"/>
    <p:sldId id="1123" r:id="rId6"/>
    <p:sldId id="1124" r:id="rId7"/>
    <p:sldId id="1189" r:id="rId8"/>
    <p:sldId id="1074" r:id="rId9"/>
    <p:sldId id="1190" r:id="rId10"/>
    <p:sldId id="1191" r:id="rId11"/>
    <p:sldId id="1192" r:id="rId12"/>
    <p:sldId id="1193" r:id="rId13"/>
    <p:sldId id="1120" r:id="rId14"/>
    <p:sldId id="1121" r:id="rId15"/>
    <p:sldId id="1047" r:id="rId16"/>
    <p:sldId id="966" r:id="rId17"/>
    <p:sldId id="1282" r:id="rId18"/>
    <p:sldId id="1283" r:id="rId19"/>
    <p:sldId id="1284" r:id="rId20"/>
    <p:sldId id="1128" r:id="rId21"/>
    <p:sldId id="1278" r:id="rId22"/>
    <p:sldId id="1279" r:id="rId23"/>
    <p:sldId id="1280" r:id="rId24"/>
    <p:sldId id="1131" r:id="rId25"/>
    <p:sldId id="1275" r:id="rId26"/>
    <p:sldId id="1130" r:id="rId27"/>
    <p:sldId id="1132" r:id="rId28"/>
    <p:sldId id="1276" r:id="rId29"/>
    <p:sldId id="1262" r:id="rId30"/>
    <p:sldId id="1263" r:id="rId31"/>
    <p:sldId id="1133" r:id="rId32"/>
    <p:sldId id="1277" r:id="rId33"/>
    <p:sldId id="1134" r:id="rId34"/>
    <p:sldId id="1136" r:id="rId35"/>
    <p:sldId id="1137" r:id="rId36"/>
    <p:sldId id="1140" r:id="rId37"/>
    <p:sldId id="1141" r:id="rId38"/>
    <p:sldId id="1145" r:id="rId39"/>
    <p:sldId id="1146" r:id="rId40"/>
    <p:sldId id="1147" r:id="rId41"/>
    <p:sldId id="1148" r:id="rId42"/>
    <p:sldId id="1149" r:id="rId43"/>
    <p:sldId id="1151" r:id="rId44"/>
    <p:sldId id="1155" r:id="rId45"/>
    <p:sldId id="1156" r:id="rId46"/>
    <p:sldId id="1158" r:id="rId47"/>
    <p:sldId id="1164" r:id="rId48"/>
    <p:sldId id="1167" r:id="rId49"/>
    <p:sldId id="1231" r:id="rId50"/>
    <p:sldId id="1232" r:id="rId51"/>
    <p:sldId id="1234" r:id="rId52"/>
    <p:sldId id="1235" r:id="rId53"/>
    <p:sldId id="1240" r:id="rId54"/>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318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6477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8636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0795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00000"/>
    <a:srgbClr val="2C7C9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5072" autoAdjust="0"/>
  </p:normalViewPr>
  <p:slideViewPr>
    <p:cSldViewPr>
      <p:cViewPr varScale="1">
        <p:scale>
          <a:sx n="105" d="100"/>
          <a:sy n="105" d="100"/>
        </p:scale>
        <p:origin x="1000" y="192"/>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5103AE-5B51-485D-B058-74634145D6D4}" type="doc">
      <dgm:prSet loTypeId="urn:microsoft.com/office/officeart/2005/8/layout/default#3" loCatId="list" qsTypeId="urn:microsoft.com/office/officeart/2005/8/quickstyle/simple1" qsCatId="simple" csTypeId="urn:microsoft.com/office/officeart/2005/8/colors/accent6_3" csCatId="accent6" phldr="1"/>
      <dgm:spPr/>
      <dgm:t>
        <a:bodyPr/>
        <a:lstStyle/>
        <a:p>
          <a:endParaRPr lang="en-US"/>
        </a:p>
      </dgm:t>
    </dgm:pt>
    <dgm:pt modelId="{5988B1E9-2837-4F35-ADFD-6E33C8AF8E10}">
      <dgm:prSet phldrT="[Text]"/>
      <dgm:spPr>
        <a:solidFill>
          <a:srgbClr val="006CA7"/>
        </a:solidFill>
      </dgm:spPr>
      <dgm:t>
        <a:bodyPr/>
        <a:lstStyle/>
        <a:p>
          <a:r>
            <a:rPr lang="en-US" cap="all" baseline="0" dirty="0">
              <a:latin typeface="Roboto" charset="0"/>
              <a:ea typeface="Roboto" charset="0"/>
              <a:cs typeface="Roboto" charset="0"/>
            </a:rPr>
            <a:t>Diverse</a:t>
          </a:r>
        </a:p>
      </dgm:t>
    </dgm:pt>
    <dgm:pt modelId="{4C86CEFC-A7D5-43D1-B198-ED111FE7F610}" type="parTrans" cxnId="{A6493848-DE47-4D88-ABF0-BB56CAD18E54}">
      <dgm:prSet/>
      <dgm:spPr/>
      <dgm:t>
        <a:bodyPr/>
        <a:lstStyle/>
        <a:p>
          <a:endParaRPr lang="en-US"/>
        </a:p>
      </dgm:t>
    </dgm:pt>
    <dgm:pt modelId="{03C4605C-78B5-476C-A464-F7F3E09698DD}" type="sibTrans" cxnId="{A6493848-DE47-4D88-ABF0-BB56CAD18E54}">
      <dgm:prSet/>
      <dgm:spPr/>
      <dgm:t>
        <a:bodyPr/>
        <a:lstStyle/>
        <a:p>
          <a:endParaRPr lang="en-US"/>
        </a:p>
      </dgm:t>
    </dgm:pt>
    <dgm:pt modelId="{E4BA7DED-117B-4317-B874-674F65A72148}">
      <dgm:prSet phldrT="[Text]"/>
      <dgm:spPr>
        <a:solidFill>
          <a:srgbClr val="006CA7"/>
        </a:solidFill>
      </dgm:spPr>
      <dgm:t>
        <a:bodyPr/>
        <a:lstStyle/>
        <a:p>
          <a:r>
            <a:rPr lang="en-US" cap="all" baseline="0" dirty="0">
              <a:latin typeface="Roboto" charset="0"/>
              <a:ea typeface="Roboto" charset="0"/>
              <a:cs typeface="Roboto" charset="0"/>
            </a:rPr>
            <a:t>Decentralized</a:t>
          </a:r>
        </a:p>
      </dgm:t>
    </dgm:pt>
    <dgm:pt modelId="{1BA68DF2-7304-445E-8F10-F1AACB8A4148}" type="parTrans" cxnId="{2B83C231-DC0F-48A1-A950-213F10E60D02}">
      <dgm:prSet/>
      <dgm:spPr/>
      <dgm:t>
        <a:bodyPr/>
        <a:lstStyle/>
        <a:p>
          <a:endParaRPr lang="en-US"/>
        </a:p>
      </dgm:t>
    </dgm:pt>
    <dgm:pt modelId="{0B0592DE-D0E1-4B82-9DB3-F94F046A2F9D}" type="sibTrans" cxnId="{2B83C231-DC0F-48A1-A950-213F10E60D02}">
      <dgm:prSet/>
      <dgm:spPr/>
      <dgm:t>
        <a:bodyPr/>
        <a:lstStyle/>
        <a:p>
          <a:endParaRPr lang="en-US"/>
        </a:p>
      </dgm:t>
    </dgm:pt>
    <dgm:pt modelId="{04B111E6-A025-4242-81E4-D9FF4AC557EF}">
      <dgm:prSet phldrT="[Text]"/>
      <dgm:spPr>
        <a:solidFill>
          <a:srgbClr val="006CA7"/>
        </a:solidFill>
      </dgm:spPr>
      <dgm:t>
        <a:bodyPr/>
        <a:lstStyle/>
        <a:p>
          <a:r>
            <a:rPr lang="en-US" cap="all" baseline="0" dirty="0">
              <a:latin typeface="Roboto" charset="0"/>
              <a:ea typeface="Roboto" charset="0"/>
              <a:cs typeface="Roboto" charset="0"/>
            </a:rPr>
            <a:t>Offer a collective verdict</a:t>
          </a:r>
        </a:p>
      </dgm:t>
    </dgm:pt>
    <dgm:pt modelId="{65C9E1F6-9234-40E6-88BD-F9594C9B42F7}" type="parTrans" cxnId="{9CBF060F-6543-4326-8FC7-EF0831C829D3}">
      <dgm:prSet/>
      <dgm:spPr/>
      <dgm:t>
        <a:bodyPr/>
        <a:lstStyle/>
        <a:p>
          <a:endParaRPr lang="en-US"/>
        </a:p>
      </dgm:t>
    </dgm:pt>
    <dgm:pt modelId="{79784113-2C93-45CD-9525-3FC7B7284C04}" type="sibTrans" cxnId="{9CBF060F-6543-4326-8FC7-EF0831C829D3}">
      <dgm:prSet/>
      <dgm:spPr/>
      <dgm:t>
        <a:bodyPr/>
        <a:lstStyle/>
        <a:p>
          <a:endParaRPr lang="en-US"/>
        </a:p>
      </dgm:t>
    </dgm:pt>
    <dgm:pt modelId="{DD38F80B-DF0D-4AA5-AABB-84F44D5889DC}">
      <dgm:prSet phldrT="[Text]"/>
      <dgm:spPr>
        <a:solidFill>
          <a:srgbClr val="006CA7"/>
        </a:solidFill>
      </dgm:spPr>
      <dgm:t>
        <a:bodyPr/>
        <a:lstStyle/>
        <a:p>
          <a:r>
            <a:rPr lang="en-US" cap="all" baseline="0" dirty="0">
              <a:latin typeface="Roboto" charset="0"/>
              <a:ea typeface="Roboto" charset="0"/>
              <a:cs typeface="Roboto" charset="0"/>
            </a:rPr>
            <a:t>Independent</a:t>
          </a:r>
        </a:p>
      </dgm:t>
    </dgm:pt>
    <dgm:pt modelId="{230DB5DE-D292-443A-A26C-6CA2B2AF2CE0}" type="parTrans" cxnId="{984BA50F-3B3D-4B61-8A31-8A88F0C9ACB5}">
      <dgm:prSet/>
      <dgm:spPr/>
      <dgm:t>
        <a:bodyPr/>
        <a:lstStyle/>
        <a:p>
          <a:endParaRPr lang="en-US"/>
        </a:p>
      </dgm:t>
    </dgm:pt>
    <dgm:pt modelId="{0E557DE3-3886-4EDC-9F74-5E1E842C625F}" type="sibTrans" cxnId="{984BA50F-3B3D-4B61-8A31-8A88F0C9ACB5}">
      <dgm:prSet/>
      <dgm:spPr/>
      <dgm:t>
        <a:bodyPr/>
        <a:lstStyle/>
        <a:p>
          <a:endParaRPr lang="en-US"/>
        </a:p>
      </dgm:t>
    </dgm:pt>
    <dgm:pt modelId="{C6C5C680-031F-4F60-80C0-2F8697EB4056}" type="pres">
      <dgm:prSet presAssocID="{6B5103AE-5B51-485D-B058-74634145D6D4}" presName="diagram" presStyleCnt="0">
        <dgm:presLayoutVars>
          <dgm:dir/>
          <dgm:resizeHandles val="exact"/>
        </dgm:presLayoutVars>
      </dgm:prSet>
      <dgm:spPr/>
    </dgm:pt>
    <dgm:pt modelId="{32D957A1-AFB6-42D6-9842-B1F13935191E}" type="pres">
      <dgm:prSet presAssocID="{5988B1E9-2837-4F35-ADFD-6E33C8AF8E10}" presName="node" presStyleLbl="node1" presStyleIdx="0" presStyleCnt="4">
        <dgm:presLayoutVars>
          <dgm:bulletEnabled val="1"/>
        </dgm:presLayoutVars>
      </dgm:prSet>
      <dgm:spPr>
        <a:prstGeom prst="roundRect">
          <a:avLst/>
        </a:prstGeom>
      </dgm:spPr>
    </dgm:pt>
    <dgm:pt modelId="{45D3E5B1-8819-4D1B-8481-1CFC72BD373B}" type="pres">
      <dgm:prSet presAssocID="{03C4605C-78B5-476C-A464-F7F3E09698DD}" presName="sibTrans" presStyleCnt="0"/>
      <dgm:spPr/>
    </dgm:pt>
    <dgm:pt modelId="{9CC444C5-11CB-4D78-95D8-831379B95488}" type="pres">
      <dgm:prSet presAssocID="{E4BA7DED-117B-4317-B874-674F65A72148}" presName="node" presStyleLbl="node1" presStyleIdx="1" presStyleCnt="4">
        <dgm:presLayoutVars>
          <dgm:bulletEnabled val="1"/>
        </dgm:presLayoutVars>
      </dgm:prSet>
      <dgm:spPr>
        <a:prstGeom prst="roundRect">
          <a:avLst/>
        </a:prstGeom>
      </dgm:spPr>
    </dgm:pt>
    <dgm:pt modelId="{9B3E2B5A-99DD-4ADF-AC19-3FA5A5329F0E}" type="pres">
      <dgm:prSet presAssocID="{0B0592DE-D0E1-4B82-9DB3-F94F046A2F9D}" presName="sibTrans" presStyleCnt="0"/>
      <dgm:spPr/>
    </dgm:pt>
    <dgm:pt modelId="{4C37F781-233A-485A-BF6C-9378E9935725}" type="pres">
      <dgm:prSet presAssocID="{04B111E6-A025-4242-81E4-D9FF4AC557EF}" presName="node" presStyleLbl="node1" presStyleIdx="2" presStyleCnt="4">
        <dgm:presLayoutVars>
          <dgm:bulletEnabled val="1"/>
        </dgm:presLayoutVars>
      </dgm:prSet>
      <dgm:spPr>
        <a:prstGeom prst="roundRect">
          <a:avLst/>
        </a:prstGeom>
      </dgm:spPr>
    </dgm:pt>
    <dgm:pt modelId="{EA09EF89-A551-41A5-A430-0F997D3F0A16}" type="pres">
      <dgm:prSet presAssocID="{79784113-2C93-45CD-9525-3FC7B7284C04}" presName="sibTrans" presStyleCnt="0"/>
      <dgm:spPr/>
    </dgm:pt>
    <dgm:pt modelId="{8FD98CED-9BE0-4F67-89D2-368FA07FB1D4}" type="pres">
      <dgm:prSet presAssocID="{DD38F80B-DF0D-4AA5-AABB-84F44D5889DC}" presName="node" presStyleLbl="node1" presStyleIdx="3" presStyleCnt="4">
        <dgm:presLayoutVars>
          <dgm:bulletEnabled val="1"/>
        </dgm:presLayoutVars>
      </dgm:prSet>
      <dgm:spPr>
        <a:prstGeom prst="roundRect">
          <a:avLst/>
        </a:prstGeom>
      </dgm:spPr>
    </dgm:pt>
  </dgm:ptLst>
  <dgm:cxnLst>
    <dgm:cxn modelId="{9CBF060F-6543-4326-8FC7-EF0831C829D3}" srcId="{6B5103AE-5B51-485D-B058-74634145D6D4}" destId="{04B111E6-A025-4242-81E4-D9FF4AC557EF}" srcOrd="2" destOrd="0" parTransId="{65C9E1F6-9234-40E6-88BD-F9594C9B42F7}" sibTransId="{79784113-2C93-45CD-9525-3FC7B7284C04}"/>
    <dgm:cxn modelId="{984BA50F-3B3D-4B61-8A31-8A88F0C9ACB5}" srcId="{6B5103AE-5B51-485D-B058-74634145D6D4}" destId="{DD38F80B-DF0D-4AA5-AABB-84F44D5889DC}" srcOrd="3" destOrd="0" parTransId="{230DB5DE-D292-443A-A26C-6CA2B2AF2CE0}" sibTransId="{0E557DE3-3886-4EDC-9F74-5E1E842C625F}"/>
    <dgm:cxn modelId="{2B83C231-DC0F-48A1-A950-213F10E60D02}" srcId="{6B5103AE-5B51-485D-B058-74634145D6D4}" destId="{E4BA7DED-117B-4317-B874-674F65A72148}" srcOrd="1" destOrd="0" parTransId="{1BA68DF2-7304-445E-8F10-F1AACB8A4148}" sibTransId="{0B0592DE-D0E1-4B82-9DB3-F94F046A2F9D}"/>
    <dgm:cxn modelId="{A6493848-DE47-4D88-ABF0-BB56CAD18E54}" srcId="{6B5103AE-5B51-485D-B058-74634145D6D4}" destId="{5988B1E9-2837-4F35-ADFD-6E33C8AF8E10}" srcOrd="0" destOrd="0" parTransId="{4C86CEFC-A7D5-43D1-B198-ED111FE7F610}" sibTransId="{03C4605C-78B5-476C-A464-F7F3E09698DD}"/>
    <dgm:cxn modelId="{638CF650-8101-0348-A52D-CE37EA1FCDF0}" type="presOf" srcId="{6B5103AE-5B51-485D-B058-74634145D6D4}" destId="{C6C5C680-031F-4F60-80C0-2F8697EB4056}" srcOrd="0" destOrd="0" presId="urn:microsoft.com/office/officeart/2005/8/layout/default#3"/>
    <dgm:cxn modelId="{D443ED5D-D364-3A40-B070-1E9CF06E00B7}" type="presOf" srcId="{DD38F80B-DF0D-4AA5-AABB-84F44D5889DC}" destId="{8FD98CED-9BE0-4F67-89D2-368FA07FB1D4}" srcOrd="0" destOrd="0" presId="urn:microsoft.com/office/officeart/2005/8/layout/default#3"/>
    <dgm:cxn modelId="{A0E92B60-7770-554C-B4E4-D538A95292EA}" type="presOf" srcId="{E4BA7DED-117B-4317-B874-674F65A72148}" destId="{9CC444C5-11CB-4D78-95D8-831379B95488}" srcOrd="0" destOrd="0" presId="urn:microsoft.com/office/officeart/2005/8/layout/default#3"/>
    <dgm:cxn modelId="{EE2D4D74-1E5B-F94E-BCD1-23C9B3B6A033}" type="presOf" srcId="{04B111E6-A025-4242-81E4-D9FF4AC557EF}" destId="{4C37F781-233A-485A-BF6C-9378E9935725}" srcOrd="0" destOrd="0" presId="urn:microsoft.com/office/officeart/2005/8/layout/default#3"/>
    <dgm:cxn modelId="{1B7F66F2-1951-5E40-B820-EF4047F9CC57}" type="presOf" srcId="{5988B1E9-2837-4F35-ADFD-6E33C8AF8E10}" destId="{32D957A1-AFB6-42D6-9842-B1F13935191E}" srcOrd="0" destOrd="0" presId="urn:microsoft.com/office/officeart/2005/8/layout/default#3"/>
    <dgm:cxn modelId="{CA20F317-C5C0-AF42-9565-C6F926330A69}" type="presParOf" srcId="{C6C5C680-031F-4F60-80C0-2F8697EB4056}" destId="{32D957A1-AFB6-42D6-9842-B1F13935191E}" srcOrd="0" destOrd="0" presId="urn:microsoft.com/office/officeart/2005/8/layout/default#3"/>
    <dgm:cxn modelId="{4C596D8D-6CF4-F745-B827-B9713F51EF54}" type="presParOf" srcId="{C6C5C680-031F-4F60-80C0-2F8697EB4056}" destId="{45D3E5B1-8819-4D1B-8481-1CFC72BD373B}" srcOrd="1" destOrd="0" presId="urn:microsoft.com/office/officeart/2005/8/layout/default#3"/>
    <dgm:cxn modelId="{EA3CBB79-000B-8C4C-9063-7E6104ABC684}" type="presParOf" srcId="{C6C5C680-031F-4F60-80C0-2F8697EB4056}" destId="{9CC444C5-11CB-4D78-95D8-831379B95488}" srcOrd="2" destOrd="0" presId="urn:microsoft.com/office/officeart/2005/8/layout/default#3"/>
    <dgm:cxn modelId="{68BCA2E7-AB95-844B-98FF-B51E20AC2D0D}" type="presParOf" srcId="{C6C5C680-031F-4F60-80C0-2F8697EB4056}" destId="{9B3E2B5A-99DD-4ADF-AC19-3FA5A5329F0E}" srcOrd="3" destOrd="0" presId="urn:microsoft.com/office/officeart/2005/8/layout/default#3"/>
    <dgm:cxn modelId="{DCF8D6F0-BFE5-8348-A690-5802B0EA243C}" type="presParOf" srcId="{C6C5C680-031F-4F60-80C0-2F8697EB4056}" destId="{4C37F781-233A-485A-BF6C-9378E9935725}" srcOrd="4" destOrd="0" presId="urn:microsoft.com/office/officeart/2005/8/layout/default#3"/>
    <dgm:cxn modelId="{EB6BC550-E271-B245-B4D9-E8C16DA779E0}" type="presParOf" srcId="{C6C5C680-031F-4F60-80C0-2F8697EB4056}" destId="{EA09EF89-A551-41A5-A430-0F997D3F0A16}" srcOrd="5" destOrd="0" presId="urn:microsoft.com/office/officeart/2005/8/layout/default#3"/>
    <dgm:cxn modelId="{B5B4BFD0-AE32-D448-9A11-0329DE69A95C}" type="presParOf" srcId="{C6C5C680-031F-4F60-80C0-2F8697EB4056}" destId="{8FD98CED-9BE0-4F67-89D2-368FA07FB1D4}" srcOrd="6" destOrd="0" presId="urn:microsoft.com/office/officeart/2005/8/layout/defaul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D957A1-AFB6-42D6-9842-B1F13935191E}">
      <dsp:nvSpPr>
        <dsp:cNvPr id="0" name=""/>
        <dsp:cNvSpPr/>
      </dsp:nvSpPr>
      <dsp:spPr>
        <a:xfrm>
          <a:off x="447370" y="551"/>
          <a:ext cx="2814133" cy="1688480"/>
        </a:xfrm>
        <a:prstGeom prst="roundRect">
          <a:avLst/>
        </a:prstGeom>
        <a:solidFill>
          <a:srgbClr val="006CA7"/>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cap="all" baseline="0" dirty="0">
              <a:latin typeface="Roboto" charset="0"/>
              <a:ea typeface="Roboto" charset="0"/>
              <a:cs typeface="Roboto" charset="0"/>
            </a:rPr>
            <a:t>Diverse</a:t>
          </a:r>
        </a:p>
      </dsp:txBody>
      <dsp:txXfrm>
        <a:off x="529795" y="82976"/>
        <a:ext cx="2649283" cy="1523630"/>
      </dsp:txXfrm>
    </dsp:sp>
    <dsp:sp modelId="{9CC444C5-11CB-4D78-95D8-831379B95488}">
      <dsp:nvSpPr>
        <dsp:cNvPr id="0" name=""/>
        <dsp:cNvSpPr/>
      </dsp:nvSpPr>
      <dsp:spPr>
        <a:xfrm>
          <a:off x="3542917" y="551"/>
          <a:ext cx="2814133" cy="1688480"/>
        </a:xfrm>
        <a:prstGeom prst="roundRect">
          <a:avLst/>
        </a:prstGeom>
        <a:solidFill>
          <a:srgbClr val="006CA7"/>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cap="all" baseline="0" dirty="0">
              <a:latin typeface="Roboto" charset="0"/>
              <a:ea typeface="Roboto" charset="0"/>
              <a:cs typeface="Roboto" charset="0"/>
            </a:rPr>
            <a:t>Decentralized</a:t>
          </a:r>
        </a:p>
      </dsp:txBody>
      <dsp:txXfrm>
        <a:off x="3625342" y="82976"/>
        <a:ext cx="2649283" cy="1523630"/>
      </dsp:txXfrm>
    </dsp:sp>
    <dsp:sp modelId="{4C37F781-233A-485A-BF6C-9378E9935725}">
      <dsp:nvSpPr>
        <dsp:cNvPr id="0" name=""/>
        <dsp:cNvSpPr/>
      </dsp:nvSpPr>
      <dsp:spPr>
        <a:xfrm>
          <a:off x="447370" y="1970445"/>
          <a:ext cx="2814133" cy="1688480"/>
        </a:xfrm>
        <a:prstGeom prst="roundRect">
          <a:avLst/>
        </a:prstGeom>
        <a:solidFill>
          <a:srgbClr val="006CA7"/>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cap="all" baseline="0" dirty="0">
              <a:latin typeface="Roboto" charset="0"/>
              <a:ea typeface="Roboto" charset="0"/>
              <a:cs typeface="Roboto" charset="0"/>
            </a:rPr>
            <a:t>Offer a collective verdict</a:t>
          </a:r>
        </a:p>
      </dsp:txBody>
      <dsp:txXfrm>
        <a:off x="529795" y="2052870"/>
        <a:ext cx="2649283" cy="1523630"/>
      </dsp:txXfrm>
    </dsp:sp>
    <dsp:sp modelId="{8FD98CED-9BE0-4F67-89D2-368FA07FB1D4}">
      <dsp:nvSpPr>
        <dsp:cNvPr id="0" name=""/>
        <dsp:cNvSpPr/>
      </dsp:nvSpPr>
      <dsp:spPr>
        <a:xfrm>
          <a:off x="3542917" y="1970445"/>
          <a:ext cx="2814133" cy="1688480"/>
        </a:xfrm>
        <a:prstGeom prst="roundRect">
          <a:avLst/>
        </a:prstGeom>
        <a:solidFill>
          <a:srgbClr val="006CA7"/>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cap="all" baseline="0" dirty="0">
              <a:latin typeface="Roboto" charset="0"/>
              <a:ea typeface="Roboto" charset="0"/>
              <a:cs typeface="Roboto" charset="0"/>
            </a:rPr>
            <a:t>Independent</a:t>
          </a:r>
        </a:p>
      </dsp:txBody>
      <dsp:txXfrm>
        <a:off x="3625342" y="2052870"/>
        <a:ext cx="2649283" cy="1523630"/>
      </dsp:txXfrm>
    </dsp:sp>
  </dsp:spTree>
</dsp:drawing>
</file>

<file path=ppt/diagrams/layout1.xml><?xml version="1.0" encoding="utf-8"?>
<dgm:layoutDef xmlns:dgm="http://schemas.openxmlformats.org/drawingml/2006/diagram" xmlns:a="http://schemas.openxmlformats.org/drawingml/2006/main" uniqueId="urn:microsoft.com/office/officeart/2005/8/layout/default#3">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51554976-ADF3-4306-A2DB-694C1C96941C}"/>
              </a:ext>
            </a:extLst>
          </p:cNvPr>
          <p:cNvSpPr>
            <a:spLocks noGrp="1" noRot="1" noChangeAspect="1" noChangeArrowheads="1"/>
          </p:cNvSpPr>
          <p:nvPr>
            <p:ph type="sldImg"/>
          </p:nvPr>
        </p:nvSpPr>
        <p:spPr bwMode="auto">
          <a:xfrm>
            <a:off x="1371600" y="763588"/>
            <a:ext cx="5027613" cy="377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2050" name="Rectangle 2">
            <a:extLst>
              <a:ext uri="{FF2B5EF4-FFF2-40B4-BE49-F238E27FC236}">
                <a16:creationId xmlns:a16="http://schemas.microsoft.com/office/drawing/2014/main" id="{A74677C7-82B4-4187-9336-019CF81A8100}"/>
              </a:ext>
            </a:extLst>
          </p:cNvPr>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2051" name="Rectangle 3">
            <a:extLst>
              <a:ext uri="{FF2B5EF4-FFF2-40B4-BE49-F238E27FC236}">
                <a16:creationId xmlns:a16="http://schemas.microsoft.com/office/drawing/2014/main" id="{FF5BAE7A-9606-4672-ABD7-BF19975B068D}"/>
              </a:ext>
            </a:extLst>
          </p:cNvPr>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2" name="Rectangle 4">
            <a:extLst>
              <a:ext uri="{FF2B5EF4-FFF2-40B4-BE49-F238E27FC236}">
                <a16:creationId xmlns:a16="http://schemas.microsoft.com/office/drawing/2014/main" id="{CA9CE930-53E1-435E-9255-AE717EF09C07}"/>
              </a:ext>
            </a:extLst>
          </p:cNvPr>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3" name="Rectangle 5">
            <a:extLst>
              <a:ext uri="{FF2B5EF4-FFF2-40B4-BE49-F238E27FC236}">
                <a16:creationId xmlns:a16="http://schemas.microsoft.com/office/drawing/2014/main" id="{C905E21B-76C8-4E5F-A29C-9DDAB58CFACD}"/>
              </a:ext>
            </a:extLst>
          </p:cNvPr>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4" name="Rectangle 6">
            <a:extLst>
              <a:ext uri="{FF2B5EF4-FFF2-40B4-BE49-F238E27FC236}">
                <a16:creationId xmlns:a16="http://schemas.microsoft.com/office/drawing/2014/main" id="{E83FB038-EC9D-4D31-BF16-EDFE431B541D}"/>
              </a:ext>
            </a:extLst>
          </p:cNvPr>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eaLnBrk="1">
              <a:lnSpc>
                <a:spcPct val="96000"/>
              </a:lnSpc>
              <a:buClr>
                <a:srgbClr val="000000"/>
              </a:buClr>
              <a:buSzPct val="45000"/>
              <a:buFont typeface="Wingdings" panose="05000000000000000000" pitchFamily="2" charset="2"/>
              <a:buNone/>
              <a:tabLst>
                <a:tab pos="723900" algn="l"/>
                <a:tab pos="1447800" algn="l"/>
                <a:tab pos="2171700" algn="l"/>
                <a:tab pos="2895600" algn="l"/>
              </a:tabLst>
              <a:defRPr sz="1400">
                <a:solidFill>
                  <a:srgbClr val="000000"/>
                </a:solidFill>
                <a:latin typeface="Times New Roman" panose="02020603050405020304" pitchFamily="18" charset="0"/>
              </a:defRPr>
            </a:lvl1pPr>
          </a:lstStyle>
          <a:p>
            <a:pPr>
              <a:defRPr/>
            </a:pPr>
            <a:fld id="{8652C302-3A22-402C-93EE-256CC9CC05A3}"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ＭＳ Ｐゴシック" pitchFamily="-109" charset="-128"/>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7184D4B4-8B05-4D29-8841-82605D4E82B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hangingPunct="1">
              <a:spcBef>
                <a:spcPct val="0"/>
              </a:spcBef>
              <a:buSzPct val="45000"/>
              <a:buFont typeface="Wingdings" panose="05000000000000000000" pitchFamily="2" charset="2"/>
              <a:buNone/>
            </a:pPr>
            <a:fld id="{0E8BB056-1504-435C-92D6-74D90C5D4C5E}" type="slidenum">
              <a:rPr lang="en-US" altLang="en-US" sz="1300" smtClean="0">
                <a:solidFill>
                  <a:schemeClr val="tx1"/>
                </a:solidFill>
              </a:rPr>
              <a:pPr hangingPunct="1">
                <a:spcBef>
                  <a:spcPct val="0"/>
                </a:spcBef>
                <a:buSzPct val="45000"/>
                <a:buFont typeface="Wingdings" panose="05000000000000000000" pitchFamily="2" charset="2"/>
                <a:buNone/>
              </a:pPr>
              <a:t>1</a:t>
            </a:fld>
            <a:endParaRPr lang="en-US" altLang="en-US" sz="1300">
              <a:solidFill>
                <a:schemeClr val="tx1"/>
              </a:solidFill>
            </a:endParaRPr>
          </a:p>
        </p:txBody>
      </p:sp>
      <p:sp>
        <p:nvSpPr>
          <p:cNvPr id="5123" name="Rectangle 2">
            <a:extLst>
              <a:ext uri="{FF2B5EF4-FFF2-40B4-BE49-F238E27FC236}">
                <a16:creationId xmlns:a16="http://schemas.microsoft.com/office/drawing/2014/main" id="{F825E5F3-2D51-4618-A2FB-C6C478F89532}"/>
              </a:ext>
            </a:extLst>
          </p:cNvPr>
          <p:cNvSpPr>
            <a:spLocks noGrp="1" noRot="1" noChangeAspect="1" noChangeArrowheads="1" noTextEdit="1"/>
          </p:cNvSpPr>
          <p:nvPr>
            <p:ph type="sldImg"/>
          </p:nvPr>
        </p:nvSpPr>
        <p:spPr/>
      </p:sp>
      <p:sp>
        <p:nvSpPr>
          <p:cNvPr id="5124" name="Rectangle 3">
            <a:extLst>
              <a:ext uri="{FF2B5EF4-FFF2-40B4-BE49-F238E27FC236}">
                <a16:creationId xmlns:a16="http://schemas.microsoft.com/office/drawing/2014/main" id="{69078F99-11AF-4C16-BD3A-89CB68CB1F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12</a:t>
            </a:fld>
            <a:endParaRPr lang="en-US" altLang="en-US"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176492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55952" indent="-290751">
              <a:defRPr>
                <a:solidFill>
                  <a:schemeClr val="tx1"/>
                </a:solidFill>
                <a:latin typeface="Times New Roman" pitchFamily="18" charset="0"/>
              </a:defRPr>
            </a:lvl2pPr>
            <a:lvl3pPr marL="1163003" indent="-232601">
              <a:defRPr>
                <a:solidFill>
                  <a:schemeClr val="tx1"/>
                </a:solidFill>
                <a:latin typeface="Times New Roman" pitchFamily="18" charset="0"/>
              </a:defRPr>
            </a:lvl3pPr>
            <a:lvl4pPr marL="1628204" indent="-232601">
              <a:defRPr>
                <a:solidFill>
                  <a:schemeClr val="tx1"/>
                </a:solidFill>
                <a:latin typeface="Times New Roman" pitchFamily="18" charset="0"/>
              </a:defRPr>
            </a:lvl4pPr>
            <a:lvl5pPr marL="2093405" indent="-232601">
              <a:defRPr>
                <a:solidFill>
                  <a:schemeClr val="tx1"/>
                </a:solidFill>
                <a:latin typeface="Times New Roman" pitchFamily="18" charset="0"/>
              </a:defRPr>
            </a:lvl5pPr>
            <a:lvl6pPr marL="2558606" indent="-232601" eaLnBrk="0" fontAlgn="base" hangingPunct="0">
              <a:spcBef>
                <a:spcPct val="0"/>
              </a:spcBef>
              <a:spcAft>
                <a:spcPct val="0"/>
              </a:spcAft>
              <a:defRPr>
                <a:solidFill>
                  <a:schemeClr val="tx1"/>
                </a:solidFill>
                <a:latin typeface="Times New Roman" pitchFamily="18" charset="0"/>
              </a:defRPr>
            </a:lvl6pPr>
            <a:lvl7pPr marL="3023807" indent="-232601" eaLnBrk="0" fontAlgn="base" hangingPunct="0">
              <a:spcBef>
                <a:spcPct val="0"/>
              </a:spcBef>
              <a:spcAft>
                <a:spcPct val="0"/>
              </a:spcAft>
              <a:defRPr>
                <a:solidFill>
                  <a:schemeClr val="tx1"/>
                </a:solidFill>
                <a:latin typeface="Times New Roman" pitchFamily="18" charset="0"/>
              </a:defRPr>
            </a:lvl7pPr>
            <a:lvl8pPr marL="3489008" indent="-232601" eaLnBrk="0" fontAlgn="base" hangingPunct="0">
              <a:spcBef>
                <a:spcPct val="0"/>
              </a:spcBef>
              <a:spcAft>
                <a:spcPct val="0"/>
              </a:spcAft>
              <a:defRPr>
                <a:solidFill>
                  <a:schemeClr val="tx1"/>
                </a:solidFill>
                <a:latin typeface="Times New Roman" pitchFamily="18" charset="0"/>
              </a:defRPr>
            </a:lvl8pPr>
            <a:lvl9pPr marL="3954209" indent="-232601" eaLnBrk="0" fontAlgn="base" hangingPunct="0">
              <a:spcBef>
                <a:spcPct val="0"/>
              </a:spcBef>
              <a:spcAft>
                <a:spcPct val="0"/>
              </a:spcAft>
              <a:defRPr>
                <a:solidFill>
                  <a:schemeClr val="tx1"/>
                </a:solidFill>
                <a:latin typeface="Times New Roman" pitchFamily="18" charset="0"/>
              </a:defRPr>
            </a:lvl9pPr>
          </a:lstStyle>
          <a:p>
            <a:fld id="{C01C2A91-BEAF-4F02-AA08-14D2DB3F91A5}" type="slidenum">
              <a:rPr lang="en-US" altLang="en-US" smtClean="0">
                <a:solidFill>
                  <a:schemeClr val="tx2"/>
                </a:solidFill>
              </a:rPr>
              <a:pPr/>
              <a:t>13</a:t>
            </a:fld>
            <a:endParaRPr lang="en-US" altLang="en-US">
              <a:solidFill>
                <a:schemeClr val="tx2"/>
              </a:solidFill>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49675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55952" indent="-290751">
              <a:defRPr>
                <a:solidFill>
                  <a:schemeClr val="tx1"/>
                </a:solidFill>
                <a:latin typeface="Times New Roman" pitchFamily="18" charset="0"/>
              </a:defRPr>
            </a:lvl2pPr>
            <a:lvl3pPr marL="1163003" indent="-232601">
              <a:defRPr>
                <a:solidFill>
                  <a:schemeClr val="tx1"/>
                </a:solidFill>
                <a:latin typeface="Times New Roman" pitchFamily="18" charset="0"/>
              </a:defRPr>
            </a:lvl3pPr>
            <a:lvl4pPr marL="1628204" indent="-232601">
              <a:defRPr>
                <a:solidFill>
                  <a:schemeClr val="tx1"/>
                </a:solidFill>
                <a:latin typeface="Times New Roman" pitchFamily="18" charset="0"/>
              </a:defRPr>
            </a:lvl4pPr>
            <a:lvl5pPr marL="2093405" indent="-232601">
              <a:defRPr>
                <a:solidFill>
                  <a:schemeClr val="tx1"/>
                </a:solidFill>
                <a:latin typeface="Times New Roman" pitchFamily="18" charset="0"/>
              </a:defRPr>
            </a:lvl5pPr>
            <a:lvl6pPr marL="2558606" indent="-232601" eaLnBrk="0" fontAlgn="base" hangingPunct="0">
              <a:spcBef>
                <a:spcPct val="0"/>
              </a:spcBef>
              <a:spcAft>
                <a:spcPct val="0"/>
              </a:spcAft>
              <a:defRPr>
                <a:solidFill>
                  <a:schemeClr val="tx1"/>
                </a:solidFill>
                <a:latin typeface="Times New Roman" pitchFamily="18" charset="0"/>
              </a:defRPr>
            </a:lvl6pPr>
            <a:lvl7pPr marL="3023807" indent="-232601" eaLnBrk="0" fontAlgn="base" hangingPunct="0">
              <a:spcBef>
                <a:spcPct val="0"/>
              </a:spcBef>
              <a:spcAft>
                <a:spcPct val="0"/>
              </a:spcAft>
              <a:defRPr>
                <a:solidFill>
                  <a:schemeClr val="tx1"/>
                </a:solidFill>
                <a:latin typeface="Times New Roman" pitchFamily="18" charset="0"/>
              </a:defRPr>
            </a:lvl7pPr>
            <a:lvl8pPr marL="3489008" indent="-232601" eaLnBrk="0" fontAlgn="base" hangingPunct="0">
              <a:spcBef>
                <a:spcPct val="0"/>
              </a:spcBef>
              <a:spcAft>
                <a:spcPct val="0"/>
              </a:spcAft>
              <a:defRPr>
                <a:solidFill>
                  <a:schemeClr val="tx1"/>
                </a:solidFill>
                <a:latin typeface="Times New Roman" pitchFamily="18" charset="0"/>
              </a:defRPr>
            </a:lvl8pPr>
            <a:lvl9pPr marL="3954209" indent="-232601" eaLnBrk="0" fontAlgn="base" hangingPunct="0">
              <a:spcBef>
                <a:spcPct val="0"/>
              </a:spcBef>
              <a:spcAft>
                <a:spcPct val="0"/>
              </a:spcAft>
              <a:defRPr>
                <a:solidFill>
                  <a:schemeClr val="tx1"/>
                </a:solidFill>
                <a:latin typeface="Times New Roman" pitchFamily="18" charset="0"/>
              </a:defRPr>
            </a:lvl9pPr>
          </a:lstStyle>
          <a:p>
            <a:fld id="{41238D61-4976-4F39-A395-92FD668A54A0}" type="slidenum">
              <a:rPr lang="en-US" altLang="en-US" smtClean="0">
                <a:solidFill>
                  <a:schemeClr val="tx2"/>
                </a:solidFill>
              </a:rPr>
              <a:pPr/>
              <a:t>14</a:t>
            </a:fld>
            <a:endParaRPr lang="en-US" altLang="en-US">
              <a:solidFill>
                <a:schemeClr val="tx2"/>
              </a:solidFill>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39020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33DA97F-472F-4C61-B352-5258C59D4C65}" type="slidenum">
              <a:rPr lang="en-US" smtClean="0"/>
              <a:pPr>
                <a:defRPr/>
              </a:pPr>
              <a:t>28</a:t>
            </a:fld>
            <a:endParaRPr lang="en-US"/>
          </a:p>
        </p:txBody>
      </p:sp>
    </p:spTree>
    <p:extLst>
      <p:ext uri="{BB962C8B-B14F-4D97-AF65-F5344CB8AC3E}">
        <p14:creationId xmlns:p14="http://schemas.microsoft.com/office/powerpoint/2010/main" val="3427304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33DA97F-472F-4C61-B352-5258C59D4C65}" type="slidenum">
              <a:rPr lang="en-US" smtClean="0"/>
              <a:pPr>
                <a:defRPr/>
              </a:pPr>
              <a:t>29</a:t>
            </a:fld>
            <a:endParaRPr lang="en-US"/>
          </a:p>
        </p:txBody>
      </p:sp>
    </p:spTree>
    <p:extLst>
      <p:ext uri="{BB962C8B-B14F-4D97-AF65-F5344CB8AC3E}">
        <p14:creationId xmlns:p14="http://schemas.microsoft.com/office/powerpoint/2010/main" val="1630030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CB07D8-2A0C-2D4C-A35C-57D0634ECA6F}" type="slidenum">
              <a:rPr lang="en-US" smtClean="0"/>
              <a:t>33</a:t>
            </a:fld>
            <a:endParaRPr lang="en-US"/>
          </a:p>
        </p:txBody>
      </p:sp>
    </p:spTree>
    <p:extLst>
      <p:ext uri="{BB962C8B-B14F-4D97-AF65-F5344CB8AC3E}">
        <p14:creationId xmlns:p14="http://schemas.microsoft.com/office/powerpoint/2010/main" val="535874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7579A9-6C42-4E27-BD33-8D4A8E32BBBA}"/>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BB006C71-FB5F-4BA0-9CC2-90F9ABA9E8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E0E95B33-B290-41B9-80AC-EC1A209C734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A7BB6119-5A73-4451-9A42-DE7DA3DA9386}" type="slidenum">
              <a:rPr lang="en-US" altLang="en-US" smtClean="0">
                <a:solidFill>
                  <a:schemeClr val="tx2"/>
                </a:solidFill>
                <a:latin typeface="Times New Roman" panose="02020603050405020304" pitchFamily="18" charset="0"/>
              </a:rPr>
              <a:pPr/>
              <a:t>2</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7579A9-6C42-4E27-BD33-8D4A8E32BBBA}"/>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BB006C71-FB5F-4BA0-9CC2-90F9ABA9E8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E0E95B33-B290-41B9-80AC-EC1A209C734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A7BB6119-5A73-4451-9A42-DE7DA3DA9386}" type="slidenum">
              <a:rPr lang="en-US" altLang="en-US" smtClean="0">
                <a:solidFill>
                  <a:schemeClr val="tx2"/>
                </a:solidFill>
                <a:latin typeface="Times New Roman" panose="02020603050405020304" pitchFamily="18" charset="0"/>
              </a:rPr>
              <a:pPr/>
              <a:t>3</a:t>
            </a:fld>
            <a:endParaRPr lang="en-US" altLang="en-US"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1622265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34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3425" indent="-280988">
              <a:defRPr>
                <a:solidFill>
                  <a:schemeClr val="tx1"/>
                </a:solidFill>
                <a:latin typeface="Times New Roman" pitchFamily="18" charset="0"/>
              </a:defRPr>
            </a:lvl2pPr>
            <a:lvl3pPr marL="1128713" indent="-225425">
              <a:defRPr>
                <a:solidFill>
                  <a:schemeClr val="tx1"/>
                </a:solidFill>
                <a:latin typeface="Times New Roman" pitchFamily="18" charset="0"/>
              </a:defRPr>
            </a:lvl3pPr>
            <a:lvl4pPr marL="1581150" indent="-225425">
              <a:defRPr>
                <a:solidFill>
                  <a:schemeClr val="tx1"/>
                </a:solidFill>
                <a:latin typeface="Times New Roman" pitchFamily="18" charset="0"/>
              </a:defRPr>
            </a:lvl4pPr>
            <a:lvl5pPr marL="2032000" indent="-225425">
              <a:defRPr>
                <a:solidFill>
                  <a:schemeClr val="tx1"/>
                </a:solidFill>
                <a:latin typeface="Times New Roman" pitchFamily="18" charset="0"/>
              </a:defRPr>
            </a:lvl5pPr>
            <a:lvl6pPr marL="2489200" indent="-225425" eaLnBrk="0" fontAlgn="base" hangingPunct="0">
              <a:spcBef>
                <a:spcPct val="0"/>
              </a:spcBef>
              <a:spcAft>
                <a:spcPct val="0"/>
              </a:spcAft>
              <a:defRPr>
                <a:solidFill>
                  <a:schemeClr val="tx1"/>
                </a:solidFill>
                <a:latin typeface="Times New Roman" pitchFamily="18" charset="0"/>
              </a:defRPr>
            </a:lvl6pPr>
            <a:lvl7pPr marL="2946400" indent="-225425" eaLnBrk="0" fontAlgn="base" hangingPunct="0">
              <a:spcBef>
                <a:spcPct val="0"/>
              </a:spcBef>
              <a:spcAft>
                <a:spcPct val="0"/>
              </a:spcAft>
              <a:defRPr>
                <a:solidFill>
                  <a:schemeClr val="tx1"/>
                </a:solidFill>
                <a:latin typeface="Times New Roman" pitchFamily="18" charset="0"/>
              </a:defRPr>
            </a:lvl7pPr>
            <a:lvl8pPr marL="3403600" indent="-225425" eaLnBrk="0" fontAlgn="base" hangingPunct="0">
              <a:spcBef>
                <a:spcPct val="0"/>
              </a:spcBef>
              <a:spcAft>
                <a:spcPct val="0"/>
              </a:spcAft>
              <a:defRPr>
                <a:solidFill>
                  <a:schemeClr val="tx1"/>
                </a:solidFill>
                <a:latin typeface="Times New Roman" pitchFamily="18" charset="0"/>
              </a:defRPr>
            </a:lvl8pPr>
            <a:lvl9pPr marL="3860800" indent="-225425" eaLnBrk="0" fontAlgn="base" hangingPunct="0">
              <a:spcBef>
                <a:spcPct val="0"/>
              </a:spcBef>
              <a:spcAft>
                <a:spcPct val="0"/>
              </a:spcAft>
              <a:defRPr>
                <a:solidFill>
                  <a:schemeClr val="tx1"/>
                </a:solidFill>
                <a:latin typeface="Times New Roman" pitchFamily="18" charset="0"/>
              </a:defRPr>
            </a:lvl9pPr>
          </a:lstStyle>
          <a:p>
            <a:fld id="{D36CC36F-7C53-4B25-B547-7E937481668B}" type="slidenum">
              <a:rPr lang="en-US" altLang="en-US" smtClean="0">
                <a:solidFill>
                  <a:schemeClr val="tx2"/>
                </a:solidFill>
              </a:rPr>
              <a:pPr/>
              <a:t>4</a:t>
            </a:fld>
            <a:endParaRPr lang="en-US" altLang="en-US">
              <a:solidFill>
                <a:schemeClr val="tx2"/>
              </a:solidFill>
            </a:endParaRPr>
          </a:p>
        </p:txBody>
      </p:sp>
    </p:spTree>
    <p:extLst>
      <p:ext uri="{BB962C8B-B14F-4D97-AF65-F5344CB8AC3E}">
        <p14:creationId xmlns:p14="http://schemas.microsoft.com/office/powerpoint/2010/main" val="1375637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7</a:t>
            </a:fld>
            <a:endParaRPr lang="en-US" altLang="en-US"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4130440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8</a:t>
            </a:fld>
            <a:endParaRPr lang="en-US" altLang="en-US"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1795188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9</a:t>
            </a:fld>
            <a:endParaRPr lang="en-US" altLang="en-US"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220767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10</a:t>
            </a:fld>
            <a:endParaRPr lang="en-US" altLang="en-US"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3665267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11</a:t>
            </a:fld>
            <a:endParaRPr lang="en-US" altLang="en-US"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3699870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356A59-D242-4DB3-97D2-93C7DE47EFA9}"/>
              </a:ext>
            </a:extLst>
          </p:cNvPr>
          <p:cNvSpPr/>
          <p:nvPr/>
        </p:nvSpPr>
        <p:spPr>
          <a:xfrm>
            <a:off x="1463675" y="1427163"/>
            <a:ext cx="7153275" cy="3476625"/>
          </a:xfrm>
          <a:prstGeom prst="rect">
            <a:avLst/>
          </a:prstGeom>
          <a:ln w="3175">
            <a:solidFill>
              <a:schemeClr val="bg1"/>
            </a:solidFill>
          </a:ln>
          <a:effectLst>
            <a:outerShdw blurRad="63500" sx="100500" sy="100500" algn="ctr" rotWithShape="0">
              <a:prstClr val="black">
                <a:alpha val="50000"/>
              </a:prstClr>
            </a:outerShdw>
          </a:effectLst>
        </p:spPr>
        <p:txBody>
          <a:bodyPr lIns="100794" tIns="50397" rIns="100794" bIns="50397">
            <a:normAutofit/>
          </a:bodyPr>
          <a:lstStyle/>
          <a:p>
            <a:pPr defTabSz="1006475" eaLnBrk="1" hangingPunct="1">
              <a:lnSpc>
                <a:spcPct val="96000"/>
              </a:lnSpc>
              <a:spcBef>
                <a:spcPts val="2200"/>
              </a:spcBef>
              <a:buClr>
                <a:srgbClr val="6FB7D7"/>
              </a:buClr>
              <a:buSzPct val="110000"/>
              <a:buFont typeface="Wingdings 2" pitchFamily="-109" charset="2"/>
              <a:buNone/>
              <a:defRPr/>
            </a:pPr>
            <a:endParaRPr lang="en-US" sz="3500">
              <a:solidFill>
                <a:srgbClr val="595959"/>
              </a:solidFill>
              <a:latin typeface="News Gothic MT" pitchFamily="-109" charset="0"/>
              <a:ea typeface="ＭＳ Ｐゴシック" pitchFamily="-109" charset="-128"/>
            </a:endParaRPr>
          </a:p>
        </p:txBody>
      </p:sp>
      <p:sp>
        <p:nvSpPr>
          <p:cNvPr id="2" name="Title 1"/>
          <p:cNvSpPr>
            <a:spLocks noGrp="1"/>
          </p:cNvSpPr>
          <p:nvPr>
            <p:ph type="ctrTitle"/>
          </p:nvPr>
        </p:nvSpPr>
        <p:spPr>
          <a:xfrm>
            <a:off x="1458429" y="1679927"/>
            <a:ext cx="7163768" cy="1901346"/>
          </a:xfrm>
        </p:spPr>
        <p:txBody>
          <a:bodyPr rtlCol="0">
            <a:noAutofit/>
          </a:bodyPr>
          <a:lstStyle>
            <a:lvl1pPr marL="0" indent="0" algn="ctr" defTabSz="1007943" rtl="0" eaLnBrk="1" latinLnBrk="0" hangingPunct="1">
              <a:spcBef>
                <a:spcPct val="0"/>
              </a:spcBef>
              <a:buClr>
                <a:schemeClr val="accent1">
                  <a:lumMod val="60000"/>
                  <a:lumOff val="40000"/>
                </a:schemeClr>
              </a:buClr>
              <a:buSzPct val="110000"/>
              <a:buFont typeface="Wingdings 2" pitchFamily="18" charset="2"/>
              <a:buNone/>
              <a:defRPr sz="5100"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1458429" y="3636550"/>
            <a:ext cx="7163769" cy="1010427"/>
          </a:xfrm>
        </p:spPr>
        <p:txBody>
          <a:bodyPr rtlCol="0">
            <a:normAutofit/>
          </a:bodyPr>
          <a:lstStyle>
            <a:lvl1pPr marL="0" indent="0" algn="ctr" defTabSz="1007943" rtl="0" eaLnBrk="1" latinLnBrk="0" hangingPunct="1">
              <a:spcBef>
                <a:spcPts val="331"/>
              </a:spcBef>
              <a:buClr>
                <a:schemeClr val="accent1">
                  <a:lumMod val="60000"/>
                  <a:lumOff val="40000"/>
                </a:schemeClr>
              </a:buClr>
              <a:buSzPct val="110000"/>
              <a:buFont typeface="Wingdings 2" pitchFamily="18" charset="2"/>
              <a:buNone/>
              <a:defRPr sz="2000" kern="1200">
                <a:solidFill>
                  <a:schemeClr val="tx1">
                    <a:tint val="75000"/>
                  </a:schemeClr>
                </a:solidFill>
                <a:latin typeface="+mn-lt"/>
                <a:ea typeface="+mn-ea"/>
                <a:cs typeface="+mn-cs"/>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endParaRPr/>
          </a:p>
        </p:txBody>
      </p:sp>
      <p:sp>
        <p:nvSpPr>
          <p:cNvPr id="5" name="Date Placeholder 3">
            <a:extLst>
              <a:ext uri="{FF2B5EF4-FFF2-40B4-BE49-F238E27FC236}">
                <a16:creationId xmlns:a16="http://schemas.microsoft.com/office/drawing/2014/main" id="{FFB65BA3-B8F8-4AC8-A687-519B35D45E62}"/>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764FB07C-C569-465A-8258-7D568A8127C1}"/>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452A1004-3FF3-455B-8F0E-77245339E2BF}"/>
              </a:ext>
            </a:extLst>
          </p:cNvPr>
          <p:cNvSpPr>
            <a:spLocks noGrp="1"/>
          </p:cNvSpPr>
          <p:nvPr>
            <p:ph type="sldNum" sz="quarter" idx="12"/>
          </p:nvPr>
        </p:nvSpPr>
        <p:spPr/>
        <p:txBody>
          <a:bodyPr/>
          <a:lstStyle>
            <a:lvl1pPr>
              <a:defRPr/>
            </a:lvl1pPr>
          </a:lstStyle>
          <a:p>
            <a:pPr>
              <a:defRPr/>
            </a:pPr>
            <a:fld id="{09705B6A-9559-41D5-98A8-DF6D93B36C8B}" type="slidenum">
              <a:rPr lang="en-GB" altLang="en-US"/>
              <a:pPr>
                <a:defRPr/>
              </a:pPr>
              <a:t>‹#›</a:t>
            </a:fld>
            <a:endParaRPr lang="en-GB" altLang="en-US"/>
          </a:p>
        </p:txBody>
      </p:sp>
    </p:spTree>
    <p:extLst>
      <p:ext uri="{BB962C8B-B14F-4D97-AF65-F5344CB8AC3E}">
        <p14:creationId xmlns:p14="http://schemas.microsoft.com/office/powerpoint/2010/main" val="586052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497415" cy="1280945"/>
          </a:xfrm>
        </p:spPr>
        <p:txBody>
          <a:bodyPr/>
          <a:lstStyle>
            <a:lvl1pPr algn="ctr">
              <a:defRPr sz="4000" b="0"/>
            </a:lvl1pPr>
          </a:lstStyle>
          <a:p>
            <a:r>
              <a:rPr lang="en-US"/>
              <a:t>Click to edit Master title style</a:t>
            </a:r>
            <a:endParaRPr/>
          </a:p>
        </p:txBody>
      </p:sp>
      <p:sp>
        <p:nvSpPr>
          <p:cNvPr id="4" name="Text Placeholder 3"/>
          <p:cNvSpPr>
            <a:spLocks noGrp="1"/>
          </p:cNvSpPr>
          <p:nvPr>
            <p:ph type="body" sz="half" idx="2"/>
          </p:nvPr>
        </p:nvSpPr>
        <p:spPr>
          <a:xfrm>
            <a:off x="588035" y="1970780"/>
            <a:ext cx="4497415"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8" name="Picture Placeholder 2"/>
          <p:cNvSpPr>
            <a:spLocks noGrp="1"/>
          </p:cNvSpPr>
          <p:nvPr>
            <p:ph type="pic" idx="1"/>
          </p:nvPr>
        </p:nvSpPr>
        <p:spPr>
          <a:xfrm>
            <a:off x="5612052" y="396164"/>
            <a:ext cx="4032250" cy="586219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lgn="l" defTabSz="1007943" rtl="0" eaLnBrk="1" latinLnBrk="0" hangingPunct="1">
              <a:spcBef>
                <a:spcPts val="2205"/>
              </a:spcBef>
              <a:buClr>
                <a:schemeClr val="accent1">
                  <a:lumMod val="60000"/>
                  <a:lumOff val="40000"/>
                </a:schemeClr>
              </a:buClr>
              <a:buSzPct val="110000"/>
              <a:buFont typeface="Wingdings 2" pitchFamily="18" charset="2"/>
              <a:buNone/>
              <a:defRPr sz="3500" kern="1200">
                <a:solidFill>
                  <a:schemeClr val="tx1">
                    <a:lumMod val="65000"/>
                    <a:lumOff val="35000"/>
                  </a:schemeClr>
                </a:solidFill>
                <a:latin typeface="+mn-lt"/>
                <a:ea typeface="+mn-ea"/>
                <a:cs typeface="+mn-cs"/>
              </a:defRPr>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a:t>Click icon to add picture</a:t>
            </a:r>
            <a:endParaRPr noProof="0"/>
          </a:p>
        </p:txBody>
      </p:sp>
      <p:sp>
        <p:nvSpPr>
          <p:cNvPr id="5" name="Date Placeholder 3">
            <a:extLst>
              <a:ext uri="{FF2B5EF4-FFF2-40B4-BE49-F238E27FC236}">
                <a16:creationId xmlns:a16="http://schemas.microsoft.com/office/drawing/2014/main" id="{F1A9546D-2DCC-446A-A91E-B52DCC91B2C1}"/>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C06E17F2-42C9-41E1-81E2-5416CBF820C8}"/>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53E27487-996E-4830-A405-58BD3DA8602A}"/>
              </a:ext>
            </a:extLst>
          </p:cNvPr>
          <p:cNvSpPr>
            <a:spLocks noGrp="1"/>
          </p:cNvSpPr>
          <p:nvPr>
            <p:ph type="sldNum" sz="quarter" idx="12"/>
          </p:nvPr>
        </p:nvSpPr>
        <p:spPr/>
        <p:txBody>
          <a:bodyPr/>
          <a:lstStyle>
            <a:lvl1pPr>
              <a:defRPr/>
            </a:lvl1pPr>
          </a:lstStyle>
          <a:p>
            <a:pPr>
              <a:defRPr/>
            </a:pPr>
            <a:fld id="{FD534C2B-D7CD-43D4-836E-76EC530E3D12}" type="slidenum">
              <a:rPr lang="en-GB" altLang="en-US"/>
              <a:pPr>
                <a:defRPr/>
              </a:pPr>
              <a:t>‹#›</a:t>
            </a:fld>
            <a:endParaRPr lang="en-GB" altLang="en-US"/>
          </a:p>
        </p:txBody>
      </p:sp>
    </p:spTree>
    <p:extLst>
      <p:ext uri="{BB962C8B-B14F-4D97-AF65-F5344CB8AC3E}">
        <p14:creationId xmlns:p14="http://schemas.microsoft.com/office/powerpoint/2010/main" val="159030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E09388A3-0B5C-4AFC-9998-9A6C9AB8ED11}"/>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A1F275F5-B88C-47CF-834D-0465E6AC0A41}"/>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B1AA3B09-9109-42F7-ADEC-0F00EC585A73}"/>
              </a:ext>
            </a:extLst>
          </p:cNvPr>
          <p:cNvSpPr>
            <a:spLocks noGrp="1"/>
          </p:cNvSpPr>
          <p:nvPr>
            <p:ph type="sldNum" sz="quarter" idx="12"/>
          </p:nvPr>
        </p:nvSpPr>
        <p:spPr/>
        <p:txBody>
          <a:bodyPr/>
          <a:lstStyle>
            <a:lvl1pPr>
              <a:defRPr/>
            </a:lvl1pPr>
          </a:lstStyle>
          <a:p>
            <a:pPr>
              <a:defRPr/>
            </a:pPr>
            <a:fld id="{9A2824B4-3D92-4B3D-BFDF-9A63E1B0F660}" type="slidenum">
              <a:rPr lang="en-GB" altLang="en-US"/>
              <a:pPr>
                <a:defRPr/>
              </a:pPr>
              <a:t>‹#›</a:t>
            </a:fld>
            <a:endParaRPr lang="en-GB" altLang="en-US"/>
          </a:p>
        </p:txBody>
      </p:sp>
    </p:spTree>
    <p:extLst>
      <p:ext uri="{BB962C8B-B14F-4D97-AF65-F5344CB8AC3E}">
        <p14:creationId xmlns:p14="http://schemas.microsoft.com/office/powerpoint/2010/main" val="351488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24684" y="405984"/>
            <a:ext cx="1680104" cy="6145736"/>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5537" y="405984"/>
            <a:ext cx="7374958" cy="614573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A5BC1DC6-AEC2-4AF8-BC5F-619CF4D9E390}"/>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5EC033CE-92D3-4031-B8F9-A03FD5A550C7}"/>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6DA5546C-977D-438E-BF13-BDB224CEF4C5}"/>
              </a:ext>
            </a:extLst>
          </p:cNvPr>
          <p:cNvSpPr>
            <a:spLocks noGrp="1"/>
          </p:cNvSpPr>
          <p:nvPr>
            <p:ph type="sldNum" sz="quarter" idx="12"/>
          </p:nvPr>
        </p:nvSpPr>
        <p:spPr/>
        <p:txBody>
          <a:bodyPr/>
          <a:lstStyle>
            <a:lvl1pPr>
              <a:defRPr/>
            </a:lvl1pPr>
          </a:lstStyle>
          <a:p>
            <a:pPr>
              <a:defRPr/>
            </a:pPr>
            <a:fld id="{6DE439C1-E9B0-4431-9F22-5974C7C26E62}" type="slidenum">
              <a:rPr lang="en-GB" altLang="en-US"/>
              <a:pPr>
                <a:defRPr/>
              </a:pPr>
              <a:t>‹#›</a:t>
            </a:fld>
            <a:endParaRPr lang="en-GB" altLang="en-US"/>
          </a:p>
        </p:txBody>
      </p:sp>
    </p:spTree>
    <p:extLst>
      <p:ext uri="{BB962C8B-B14F-4D97-AF65-F5344CB8AC3E}">
        <p14:creationId xmlns:p14="http://schemas.microsoft.com/office/powerpoint/2010/main" val="2954150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48028" y="251989"/>
            <a:ext cx="9072563" cy="64257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A036BF13-4EB6-439D-B64D-EB32A14A5FF8}" type="slidenum">
              <a:rPr lang="en-US"/>
              <a:pPr>
                <a:defRPr/>
              </a:pPr>
              <a:t>‹#›</a:t>
            </a:fld>
            <a:endParaRPr lang="en-US"/>
          </a:p>
        </p:txBody>
      </p:sp>
    </p:spTree>
    <p:extLst>
      <p:ext uri="{BB962C8B-B14F-4D97-AF65-F5344CB8AC3E}">
        <p14:creationId xmlns:p14="http://schemas.microsoft.com/office/powerpoint/2010/main" val="8091131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112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734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hapter Tit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0080625" cy="7559675"/>
          </a:xfrm>
          <a:prstGeom prst="rect">
            <a:avLst/>
          </a:prstGeom>
        </p:spPr>
      </p:pic>
      <p:sp>
        <p:nvSpPr>
          <p:cNvPr id="17" name="Text Placeholder 16"/>
          <p:cNvSpPr>
            <a:spLocks noGrp="1"/>
          </p:cNvSpPr>
          <p:nvPr>
            <p:ph type="body" sz="quarter" idx="11" hasCustomPrompt="1"/>
          </p:nvPr>
        </p:nvSpPr>
        <p:spPr>
          <a:xfrm>
            <a:off x="5390304" y="4031768"/>
            <a:ext cx="3766234" cy="643972"/>
          </a:xfrm>
        </p:spPr>
        <p:txBody>
          <a:bodyPr>
            <a:normAutofit/>
          </a:bodyPr>
          <a:lstStyle>
            <a:lvl1pPr marL="0" indent="0">
              <a:buNone/>
              <a:defRPr sz="2646" b="0" i="0" cap="all" baseline="0">
                <a:solidFill>
                  <a:srgbClr val="1B2B51"/>
                </a:solidFill>
                <a:latin typeface="Source Sans Pro" panose="020B0503030403020204" pitchFamily="34" charset="0"/>
                <a:ea typeface="Source Sans Pro" panose="020B0503030403020204" pitchFamily="34" charset="0"/>
              </a:defRPr>
            </a:lvl1pPr>
          </a:lstStyle>
          <a:p>
            <a:pPr lvl="0"/>
            <a:r>
              <a:rPr lang="en-US" sz="2646" cap="all" baseline="0" dirty="0"/>
              <a:t>Insert chapter #</a:t>
            </a:r>
            <a:endParaRPr lang="en-US" dirty="0"/>
          </a:p>
        </p:txBody>
      </p:sp>
      <p:sp>
        <p:nvSpPr>
          <p:cNvPr id="19" name="Text Placeholder 18"/>
          <p:cNvSpPr>
            <a:spLocks noGrp="1"/>
          </p:cNvSpPr>
          <p:nvPr>
            <p:ph type="body" sz="quarter" idx="12" hasCustomPrompt="1"/>
          </p:nvPr>
        </p:nvSpPr>
        <p:spPr>
          <a:xfrm>
            <a:off x="5390334" y="4675799"/>
            <a:ext cx="4018249" cy="1035955"/>
          </a:xfrm>
        </p:spPr>
        <p:txBody>
          <a:bodyPr/>
          <a:lstStyle>
            <a:lvl1pPr marL="0" indent="0">
              <a:buNone/>
              <a:defRPr cap="all" baseline="0">
                <a:solidFill>
                  <a:srgbClr val="1B2B51"/>
                </a:solidFill>
              </a:defRPr>
            </a:lvl1pPr>
          </a:lstStyle>
          <a:p>
            <a:pPr lvl="0"/>
            <a:r>
              <a:rPr lang="en-US" cap="all" baseline="0" dirty="0"/>
              <a:t>Chapter title</a:t>
            </a:r>
            <a:endParaRPr lang="en-US" dirty="0"/>
          </a:p>
        </p:txBody>
      </p:sp>
    </p:spTree>
    <p:extLst>
      <p:ext uri="{BB962C8B-B14F-4D97-AF65-F5344CB8AC3E}">
        <p14:creationId xmlns:p14="http://schemas.microsoft.com/office/powerpoint/2010/main" val="3847338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3AAA098E-16D9-412F-AA9F-3C8515C3BECC}"/>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85B91584-9F63-4193-A510-1A4119E39023}"/>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2D4E3E82-2895-4504-9057-8AE7C582ECBE}"/>
              </a:ext>
            </a:extLst>
          </p:cNvPr>
          <p:cNvSpPr>
            <a:spLocks noGrp="1"/>
          </p:cNvSpPr>
          <p:nvPr>
            <p:ph type="sldNum" sz="quarter" idx="12"/>
          </p:nvPr>
        </p:nvSpPr>
        <p:spPr/>
        <p:txBody>
          <a:bodyPr/>
          <a:lstStyle>
            <a:lvl1pPr>
              <a:defRPr/>
            </a:lvl1pPr>
          </a:lstStyle>
          <a:p>
            <a:pPr>
              <a:defRPr/>
            </a:pPr>
            <a:fld id="{3C826AA6-253B-466D-96E0-FE4F89E86B28}" type="slidenum">
              <a:rPr lang="en-GB" altLang="en-US"/>
              <a:pPr>
                <a:defRPr/>
              </a:pPr>
              <a:t>‹#›</a:t>
            </a:fld>
            <a:endParaRPr lang="en-GB" altLang="en-US"/>
          </a:p>
        </p:txBody>
      </p:sp>
    </p:spTree>
    <p:extLst>
      <p:ext uri="{BB962C8B-B14F-4D97-AF65-F5344CB8AC3E}">
        <p14:creationId xmlns:p14="http://schemas.microsoft.com/office/powerpoint/2010/main" val="1227546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400776" y="3695843"/>
            <a:ext cx="9279075" cy="1620430"/>
          </a:xfrm>
        </p:spPr>
        <p:txBody>
          <a:bodyPr/>
          <a:lstStyle/>
          <a:p>
            <a:r>
              <a:rPr lang="en-US"/>
              <a:t>Click to edit Master title style</a:t>
            </a:r>
            <a:endParaRPr/>
          </a:p>
        </p:txBody>
      </p:sp>
      <p:sp>
        <p:nvSpPr>
          <p:cNvPr id="3" name="Subtitle 2"/>
          <p:cNvSpPr>
            <a:spLocks noGrp="1"/>
          </p:cNvSpPr>
          <p:nvPr>
            <p:ph type="subTitle" idx="1"/>
          </p:nvPr>
        </p:nvSpPr>
        <p:spPr>
          <a:xfrm>
            <a:off x="400776" y="5259176"/>
            <a:ext cx="9279075" cy="1072190"/>
          </a:xfrm>
        </p:spPr>
        <p:txBody>
          <a:bodyPr>
            <a:normAutofit/>
          </a:bodyPr>
          <a:lstStyle>
            <a:lvl1pPr marL="0" indent="0" algn="ctr">
              <a:spcBef>
                <a:spcPts val="331"/>
              </a:spcBef>
              <a:buNone/>
              <a:defRPr sz="2000">
                <a:solidFill>
                  <a:schemeClr val="tx1">
                    <a:tint val="75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endParaRPr/>
          </a:p>
        </p:txBody>
      </p:sp>
      <p:sp>
        <p:nvSpPr>
          <p:cNvPr id="9" name="Picture Placeholder 2"/>
          <p:cNvSpPr>
            <a:spLocks noGrp="1"/>
          </p:cNvSpPr>
          <p:nvPr>
            <p:ph type="pic" idx="13"/>
          </p:nvPr>
        </p:nvSpPr>
        <p:spPr>
          <a:xfrm>
            <a:off x="408980" y="400733"/>
            <a:ext cx="9262666" cy="312711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buNone/>
              <a:defRPr sz="35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a:t>Click icon to add picture</a:t>
            </a:r>
            <a:endParaRPr noProof="0"/>
          </a:p>
        </p:txBody>
      </p:sp>
      <p:sp>
        <p:nvSpPr>
          <p:cNvPr id="5" name="Date Placeholder 3">
            <a:extLst>
              <a:ext uri="{FF2B5EF4-FFF2-40B4-BE49-F238E27FC236}">
                <a16:creationId xmlns:a16="http://schemas.microsoft.com/office/drawing/2014/main" id="{5A7A8FFB-0818-4D0B-901C-D4EE32B5E1B9}"/>
              </a:ext>
            </a:extLst>
          </p:cNvPr>
          <p:cNvSpPr>
            <a:spLocks noGrp="1"/>
          </p:cNvSpPr>
          <p:nvPr>
            <p:ph type="dt" sz="half" idx="14"/>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E9F0BC9E-AA2A-4875-B33F-7A842B77DFDA}"/>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8C67443-4E65-430E-9876-7CD50119D942}"/>
              </a:ext>
            </a:extLst>
          </p:cNvPr>
          <p:cNvSpPr>
            <a:spLocks noGrp="1"/>
          </p:cNvSpPr>
          <p:nvPr>
            <p:ph type="sldNum" sz="quarter" idx="16"/>
          </p:nvPr>
        </p:nvSpPr>
        <p:spPr/>
        <p:txBody>
          <a:bodyPr/>
          <a:lstStyle>
            <a:lvl1pPr>
              <a:defRPr/>
            </a:lvl1pPr>
          </a:lstStyle>
          <a:p>
            <a:pPr>
              <a:defRPr/>
            </a:pPr>
            <a:fld id="{B4FD6A33-06CE-4B87-93B4-9ABC25CE5746}" type="slidenum">
              <a:rPr lang="en-GB" altLang="en-US"/>
              <a:pPr>
                <a:defRPr/>
              </a:pPr>
              <a:t>‹#›</a:t>
            </a:fld>
            <a:endParaRPr lang="en-GB" altLang="en-US"/>
          </a:p>
        </p:txBody>
      </p:sp>
    </p:spTree>
    <p:extLst>
      <p:ext uri="{BB962C8B-B14F-4D97-AF65-F5344CB8AC3E}">
        <p14:creationId xmlns:p14="http://schemas.microsoft.com/office/powerpoint/2010/main" val="1406975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5538" y="2649022"/>
            <a:ext cx="8881801" cy="1501435"/>
          </a:xfrm>
        </p:spPr>
        <p:txBody>
          <a:bodyPr/>
          <a:lstStyle>
            <a:lvl1pPr algn="ctr">
              <a:defRPr sz="5100" b="0" cap="none" baseline="0"/>
            </a:lvl1pPr>
          </a:lstStyle>
          <a:p>
            <a:r>
              <a:rPr lang="en-US"/>
              <a:t>Click to edit Master title style</a:t>
            </a:r>
            <a:endParaRPr/>
          </a:p>
        </p:txBody>
      </p:sp>
      <p:sp>
        <p:nvSpPr>
          <p:cNvPr id="3" name="Text Placeholder 2"/>
          <p:cNvSpPr>
            <a:spLocks noGrp="1"/>
          </p:cNvSpPr>
          <p:nvPr>
            <p:ph type="body" idx="1"/>
          </p:nvPr>
        </p:nvSpPr>
        <p:spPr>
          <a:xfrm>
            <a:off x="605538" y="4118254"/>
            <a:ext cx="8881801" cy="1653678"/>
          </a:xfrm>
        </p:spPr>
        <p:txBody>
          <a:bodyPr>
            <a:normAutofit/>
          </a:bodyPr>
          <a:lstStyle>
            <a:lvl1pPr marL="0" indent="0" algn="ctr">
              <a:spcBef>
                <a:spcPts val="331"/>
              </a:spcBef>
              <a:buNone/>
              <a:defRPr sz="2000">
                <a:solidFill>
                  <a:schemeClr val="tx1">
                    <a:tint val="75000"/>
                  </a:schemeClr>
                </a:solidFill>
              </a:defRPr>
            </a:lvl1pPr>
            <a:lvl2pPr marL="503972" indent="0">
              <a:buNone/>
              <a:defRPr sz="2000">
                <a:solidFill>
                  <a:schemeClr val="tx1">
                    <a:tint val="75000"/>
                  </a:schemeClr>
                </a:solidFill>
              </a:defRPr>
            </a:lvl2pPr>
            <a:lvl3pPr marL="1007943" indent="0">
              <a:buNone/>
              <a:defRPr sz="1800">
                <a:solidFill>
                  <a:schemeClr val="tx1">
                    <a:tint val="75000"/>
                  </a:schemeClr>
                </a:solidFill>
              </a:defRPr>
            </a:lvl3pPr>
            <a:lvl4pPr marL="1511915" indent="0">
              <a:buNone/>
              <a:defRPr sz="1500">
                <a:solidFill>
                  <a:schemeClr val="tx1">
                    <a:tint val="75000"/>
                  </a:schemeClr>
                </a:solidFill>
              </a:defRPr>
            </a:lvl4pPr>
            <a:lvl5pPr marL="2015886" indent="0">
              <a:buNone/>
              <a:defRPr sz="1500">
                <a:solidFill>
                  <a:schemeClr val="tx1">
                    <a:tint val="75000"/>
                  </a:schemeClr>
                </a:solidFill>
              </a:defRPr>
            </a:lvl5pPr>
            <a:lvl6pPr marL="2519858" indent="0">
              <a:buNone/>
              <a:defRPr sz="1500">
                <a:solidFill>
                  <a:schemeClr val="tx1">
                    <a:tint val="75000"/>
                  </a:schemeClr>
                </a:solidFill>
              </a:defRPr>
            </a:lvl6pPr>
            <a:lvl7pPr marL="3023829" indent="0">
              <a:buNone/>
              <a:defRPr sz="1500">
                <a:solidFill>
                  <a:schemeClr val="tx1">
                    <a:tint val="75000"/>
                  </a:schemeClr>
                </a:solidFill>
              </a:defRPr>
            </a:lvl7pPr>
            <a:lvl8pPr marL="3527801" indent="0">
              <a:buNone/>
              <a:defRPr sz="1500">
                <a:solidFill>
                  <a:schemeClr val="tx1">
                    <a:tint val="75000"/>
                  </a:schemeClr>
                </a:solidFill>
              </a:defRPr>
            </a:lvl8pPr>
            <a:lvl9pPr marL="4031772" indent="0">
              <a:buNone/>
              <a:defRPr sz="15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AFF7C7-82BA-4F1B-9990-F144C8DBDF45}"/>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0576746D-2CAB-4A2F-BEF9-4AD5A257D9F6}"/>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F185811-C648-4AAA-B2CC-E3832A09142F}"/>
              </a:ext>
            </a:extLst>
          </p:cNvPr>
          <p:cNvSpPr>
            <a:spLocks noGrp="1"/>
          </p:cNvSpPr>
          <p:nvPr>
            <p:ph type="sldNum" sz="quarter" idx="12"/>
          </p:nvPr>
        </p:nvSpPr>
        <p:spPr/>
        <p:txBody>
          <a:bodyPr/>
          <a:lstStyle>
            <a:lvl1pPr>
              <a:defRPr/>
            </a:lvl1pPr>
          </a:lstStyle>
          <a:p>
            <a:pPr>
              <a:defRPr/>
            </a:pPr>
            <a:fld id="{041CE8CD-C920-4B96-9B2A-638823584A05}" type="slidenum">
              <a:rPr lang="en-GB" altLang="en-US"/>
              <a:pPr>
                <a:defRPr/>
              </a:pPr>
              <a:t>‹#›</a:t>
            </a:fld>
            <a:endParaRPr lang="en-GB" altLang="en-US"/>
          </a:p>
        </p:txBody>
      </p:sp>
    </p:spTree>
    <p:extLst>
      <p:ext uri="{BB962C8B-B14F-4D97-AF65-F5344CB8AC3E}">
        <p14:creationId xmlns:p14="http://schemas.microsoft.com/office/powerpoint/2010/main" val="1773551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5537" y="118583"/>
            <a:ext cx="8866051" cy="1473746"/>
          </a:xfrm>
        </p:spPr>
        <p:txBody>
          <a:bodyPr/>
          <a:lstStyle/>
          <a:p>
            <a:r>
              <a:rPr lang="en-US"/>
              <a:t>Click to edit Master title style</a:t>
            </a:r>
            <a:endParaRPr/>
          </a:p>
        </p:txBody>
      </p:sp>
      <p:sp>
        <p:nvSpPr>
          <p:cNvPr id="3" name="Content Placeholder 2"/>
          <p:cNvSpPr>
            <a:spLocks noGrp="1"/>
          </p:cNvSpPr>
          <p:nvPr>
            <p:ph sz="half" idx="1"/>
          </p:nvPr>
        </p:nvSpPr>
        <p:spPr>
          <a:xfrm>
            <a:off x="605537"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5237726"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3">
            <a:extLst>
              <a:ext uri="{FF2B5EF4-FFF2-40B4-BE49-F238E27FC236}">
                <a16:creationId xmlns:a16="http://schemas.microsoft.com/office/drawing/2014/main" id="{04F00BF3-8EF0-45BC-8DCD-280CCE7D6B09}"/>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9B74617E-D2D2-47E8-B08C-F90FC3FBB1E9}"/>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09675CDD-8BCB-4D0D-B995-660546C5981C}"/>
              </a:ext>
            </a:extLst>
          </p:cNvPr>
          <p:cNvSpPr>
            <a:spLocks noGrp="1"/>
          </p:cNvSpPr>
          <p:nvPr>
            <p:ph type="sldNum" sz="quarter" idx="12"/>
          </p:nvPr>
        </p:nvSpPr>
        <p:spPr/>
        <p:txBody>
          <a:bodyPr/>
          <a:lstStyle>
            <a:lvl1pPr>
              <a:defRPr/>
            </a:lvl1pPr>
          </a:lstStyle>
          <a:p>
            <a:pPr>
              <a:defRPr/>
            </a:pPr>
            <a:fld id="{FA321B50-92F4-49E2-ADAE-E6399CBFF632}" type="slidenum">
              <a:rPr lang="en-GB" altLang="en-US"/>
              <a:pPr>
                <a:defRPr/>
              </a:pPr>
              <a:t>‹#›</a:t>
            </a:fld>
            <a:endParaRPr lang="en-GB" altLang="en-US"/>
          </a:p>
        </p:txBody>
      </p:sp>
    </p:spTree>
    <p:extLst>
      <p:ext uri="{BB962C8B-B14F-4D97-AF65-F5344CB8AC3E}">
        <p14:creationId xmlns:p14="http://schemas.microsoft.com/office/powerpoint/2010/main" val="3145578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5536" y="118583"/>
            <a:ext cx="8866051" cy="1473746"/>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05536"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a:t>Click to edit Master text styles</a:t>
            </a:r>
          </a:p>
        </p:txBody>
      </p:sp>
      <p:sp>
        <p:nvSpPr>
          <p:cNvPr id="4" name="Content Placeholder 3"/>
          <p:cNvSpPr>
            <a:spLocks noGrp="1"/>
          </p:cNvSpPr>
          <p:nvPr>
            <p:ph sz="half" idx="2"/>
          </p:nvPr>
        </p:nvSpPr>
        <p:spPr>
          <a:xfrm>
            <a:off x="605536"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237724"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237724"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a:extLst>
              <a:ext uri="{FF2B5EF4-FFF2-40B4-BE49-F238E27FC236}">
                <a16:creationId xmlns:a16="http://schemas.microsoft.com/office/drawing/2014/main" id="{3D41C2D1-7EC1-42D0-8B8A-82E5AF6C0C9D}"/>
              </a:ext>
            </a:extLst>
          </p:cNvPr>
          <p:cNvSpPr>
            <a:spLocks noGrp="1"/>
          </p:cNvSpPr>
          <p:nvPr>
            <p:ph type="dt" sz="half" idx="10"/>
          </p:nvPr>
        </p:nvSpPr>
        <p:spPr/>
        <p:txBody>
          <a:bodyPr/>
          <a:lstStyle>
            <a:lvl1pPr>
              <a:defRPr/>
            </a:lvl1pPr>
          </a:lstStyle>
          <a:p>
            <a:pPr>
              <a:defRPr/>
            </a:pPr>
            <a:endParaRPr lang="en-GB"/>
          </a:p>
        </p:txBody>
      </p:sp>
      <p:sp>
        <p:nvSpPr>
          <p:cNvPr id="8" name="Footer Placeholder 4">
            <a:extLst>
              <a:ext uri="{FF2B5EF4-FFF2-40B4-BE49-F238E27FC236}">
                <a16:creationId xmlns:a16="http://schemas.microsoft.com/office/drawing/2014/main" id="{9EDD33F0-F081-4FC7-A80C-AAADA5409A65}"/>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68592A80-A2C8-41D9-AACE-9BC8E11E80D5}"/>
              </a:ext>
            </a:extLst>
          </p:cNvPr>
          <p:cNvSpPr>
            <a:spLocks noGrp="1"/>
          </p:cNvSpPr>
          <p:nvPr>
            <p:ph type="sldNum" sz="quarter" idx="12"/>
          </p:nvPr>
        </p:nvSpPr>
        <p:spPr/>
        <p:txBody>
          <a:bodyPr/>
          <a:lstStyle>
            <a:lvl1pPr>
              <a:defRPr/>
            </a:lvl1pPr>
          </a:lstStyle>
          <a:p>
            <a:pPr>
              <a:defRPr/>
            </a:pPr>
            <a:fld id="{74AC82A3-91A5-4BEE-8BC9-41FE73EC5653}" type="slidenum">
              <a:rPr lang="en-GB" altLang="en-US"/>
              <a:pPr>
                <a:defRPr/>
              </a:pPr>
              <a:t>‹#›</a:t>
            </a:fld>
            <a:endParaRPr lang="en-GB" altLang="en-US"/>
          </a:p>
        </p:txBody>
      </p:sp>
    </p:spTree>
    <p:extLst>
      <p:ext uri="{BB962C8B-B14F-4D97-AF65-F5344CB8AC3E}">
        <p14:creationId xmlns:p14="http://schemas.microsoft.com/office/powerpoint/2010/main" val="329811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3">
            <a:extLst>
              <a:ext uri="{FF2B5EF4-FFF2-40B4-BE49-F238E27FC236}">
                <a16:creationId xmlns:a16="http://schemas.microsoft.com/office/drawing/2014/main" id="{DC7553E4-7395-48E5-A627-6FF4D0CDA51B}"/>
              </a:ext>
            </a:extLst>
          </p:cNvPr>
          <p:cNvSpPr>
            <a:spLocks noGrp="1"/>
          </p:cNvSpPr>
          <p:nvPr>
            <p:ph type="dt" sz="half" idx="10"/>
          </p:nvPr>
        </p:nvSpPr>
        <p:spPr/>
        <p:txBody>
          <a:bodyPr/>
          <a:lstStyle>
            <a:lvl1pPr>
              <a:defRPr/>
            </a:lvl1pPr>
          </a:lstStyle>
          <a:p>
            <a:pPr>
              <a:defRPr/>
            </a:pPr>
            <a:endParaRPr lang="en-GB"/>
          </a:p>
        </p:txBody>
      </p:sp>
      <p:sp>
        <p:nvSpPr>
          <p:cNvPr id="4" name="Footer Placeholder 4">
            <a:extLst>
              <a:ext uri="{FF2B5EF4-FFF2-40B4-BE49-F238E27FC236}">
                <a16:creationId xmlns:a16="http://schemas.microsoft.com/office/drawing/2014/main" id="{C4E4B23F-F61D-4772-9480-55C6EED106E2}"/>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B7FE3EFB-CC8F-498B-A1AE-A15707702341}"/>
              </a:ext>
            </a:extLst>
          </p:cNvPr>
          <p:cNvSpPr>
            <a:spLocks noGrp="1"/>
          </p:cNvSpPr>
          <p:nvPr>
            <p:ph type="sldNum" sz="quarter" idx="12"/>
          </p:nvPr>
        </p:nvSpPr>
        <p:spPr/>
        <p:txBody>
          <a:bodyPr/>
          <a:lstStyle>
            <a:lvl1pPr>
              <a:defRPr/>
            </a:lvl1pPr>
          </a:lstStyle>
          <a:p>
            <a:pPr>
              <a:defRPr/>
            </a:pPr>
            <a:fld id="{74E5981F-B6E5-47B6-9B59-FE6F7AFDB337}" type="slidenum">
              <a:rPr lang="en-GB" altLang="en-US"/>
              <a:pPr>
                <a:defRPr/>
              </a:pPr>
              <a:t>‹#›</a:t>
            </a:fld>
            <a:endParaRPr lang="en-GB" altLang="en-US"/>
          </a:p>
        </p:txBody>
      </p:sp>
    </p:spTree>
    <p:extLst>
      <p:ext uri="{BB962C8B-B14F-4D97-AF65-F5344CB8AC3E}">
        <p14:creationId xmlns:p14="http://schemas.microsoft.com/office/powerpoint/2010/main" val="231604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7E5E645-BE30-4A25-8D75-D84E04D35C54}"/>
              </a:ext>
            </a:extLst>
          </p:cNvPr>
          <p:cNvSpPr>
            <a:spLocks noGrp="1"/>
          </p:cNvSpPr>
          <p:nvPr>
            <p:ph type="dt" sz="half" idx="10"/>
          </p:nvPr>
        </p:nvSpPr>
        <p:spPr/>
        <p:txBody>
          <a:bodyPr/>
          <a:lstStyle>
            <a:lvl1pPr>
              <a:defRPr/>
            </a:lvl1pPr>
          </a:lstStyle>
          <a:p>
            <a:pPr>
              <a:defRPr/>
            </a:pPr>
            <a:endParaRPr lang="en-GB"/>
          </a:p>
        </p:txBody>
      </p:sp>
      <p:sp>
        <p:nvSpPr>
          <p:cNvPr id="3" name="Footer Placeholder 4">
            <a:extLst>
              <a:ext uri="{FF2B5EF4-FFF2-40B4-BE49-F238E27FC236}">
                <a16:creationId xmlns:a16="http://schemas.microsoft.com/office/drawing/2014/main" id="{1BA38C93-6585-49F4-A217-6185FDFD8455}"/>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2C467423-328C-4DED-9414-D968E01D2C3F}"/>
              </a:ext>
            </a:extLst>
          </p:cNvPr>
          <p:cNvSpPr>
            <a:spLocks noGrp="1"/>
          </p:cNvSpPr>
          <p:nvPr>
            <p:ph type="sldNum" sz="quarter" idx="12"/>
          </p:nvPr>
        </p:nvSpPr>
        <p:spPr/>
        <p:txBody>
          <a:bodyPr/>
          <a:lstStyle>
            <a:lvl1pPr>
              <a:defRPr/>
            </a:lvl1pPr>
          </a:lstStyle>
          <a:p>
            <a:pPr>
              <a:defRPr/>
            </a:pPr>
            <a:fld id="{64B99728-C594-49C4-8D4D-7C1A22DC1879}" type="slidenum">
              <a:rPr lang="en-GB" altLang="en-US"/>
              <a:pPr>
                <a:defRPr/>
              </a:pPr>
              <a:t>‹#›</a:t>
            </a:fld>
            <a:endParaRPr lang="en-GB" altLang="en-US"/>
          </a:p>
        </p:txBody>
      </p:sp>
    </p:spTree>
    <p:extLst>
      <p:ext uri="{BB962C8B-B14F-4D97-AF65-F5344CB8AC3E}">
        <p14:creationId xmlns:p14="http://schemas.microsoft.com/office/powerpoint/2010/main" val="1588479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233863" cy="1280945"/>
          </a:xfrm>
        </p:spPr>
        <p:txBody>
          <a:bodyPr/>
          <a:lstStyle>
            <a:lvl1pPr algn="ctr">
              <a:defRPr sz="4000" b="0"/>
            </a:lvl1pPr>
          </a:lstStyle>
          <a:p>
            <a:r>
              <a:rPr lang="en-US"/>
              <a:t>Click to edit Master title style</a:t>
            </a:r>
            <a:endParaRPr/>
          </a:p>
        </p:txBody>
      </p:sp>
      <p:sp>
        <p:nvSpPr>
          <p:cNvPr id="3" name="Content Placeholder 2"/>
          <p:cNvSpPr>
            <a:spLocks noGrp="1"/>
          </p:cNvSpPr>
          <p:nvPr>
            <p:ph idx="1"/>
          </p:nvPr>
        </p:nvSpPr>
        <p:spPr>
          <a:xfrm>
            <a:off x="5228634" y="405982"/>
            <a:ext cx="4233863" cy="6145736"/>
          </a:xfrm>
        </p:spPr>
        <p:txBody>
          <a:bodyPr>
            <a:normAutofit/>
          </a:bodyPr>
          <a:lstStyle>
            <a:lvl1pPr>
              <a:spcBef>
                <a:spcPts val="2205"/>
              </a:spcBef>
              <a:defRPr sz="2400"/>
            </a:lvl1pPr>
            <a:lvl2pPr>
              <a:defRPr sz="2200"/>
            </a:lvl2pPr>
            <a:lvl3pPr>
              <a:defRPr sz="2000"/>
            </a:lvl3pPr>
            <a:lvl4pPr>
              <a:defRPr sz="2000"/>
            </a:lvl4pPr>
            <a:lvl5pPr>
              <a:defRPr sz="20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588035" y="1970780"/>
            <a:ext cx="4233863"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04C89D9E-CB5E-4253-8E10-F3F8C6EECA96}"/>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8B1BCE78-872E-491E-A33F-860A6BF195D2}"/>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A98F76A4-FE21-494F-BCF5-2803B6F74940}"/>
              </a:ext>
            </a:extLst>
          </p:cNvPr>
          <p:cNvSpPr>
            <a:spLocks noGrp="1"/>
          </p:cNvSpPr>
          <p:nvPr>
            <p:ph type="sldNum" sz="quarter" idx="12"/>
          </p:nvPr>
        </p:nvSpPr>
        <p:spPr/>
        <p:txBody>
          <a:bodyPr/>
          <a:lstStyle>
            <a:lvl1pPr>
              <a:defRPr/>
            </a:lvl1pPr>
          </a:lstStyle>
          <a:p>
            <a:pPr>
              <a:defRPr/>
            </a:pPr>
            <a:fld id="{CC138296-1113-4364-B146-F58E275490AD}" type="slidenum">
              <a:rPr lang="en-GB" altLang="en-US"/>
              <a:pPr>
                <a:defRPr/>
              </a:pPr>
              <a:t>‹#›</a:t>
            </a:fld>
            <a:endParaRPr lang="en-GB" altLang="en-US"/>
          </a:p>
        </p:txBody>
      </p:sp>
    </p:spTree>
    <p:extLst>
      <p:ext uri="{BB962C8B-B14F-4D97-AF65-F5344CB8AC3E}">
        <p14:creationId xmlns:p14="http://schemas.microsoft.com/office/powerpoint/2010/main" val="3259259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93B83F0-FCD5-41E2-B30D-675EA9E25C45}"/>
              </a:ext>
            </a:extLst>
          </p:cNvPr>
          <p:cNvSpPr>
            <a:spLocks noGrp="1"/>
          </p:cNvSpPr>
          <p:nvPr>
            <p:ph type="title"/>
          </p:nvPr>
        </p:nvSpPr>
        <p:spPr bwMode="auto">
          <a:xfrm>
            <a:off x="604838" y="119063"/>
            <a:ext cx="8866187"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B3DD73E-2B8C-4417-BF4E-03CC72AA66BC}"/>
              </a:ext>
            </a:extLst>
          </p:cNvPr>
          <p:cNvSpPr>
            <a:spLocks noGrp="1"/>
          </p:cNvSpPr>
          <p:nvPr>
            <p:ph type="body" idx="1"/>
          </p:nvPr>
        </p:nvSpPr>
        <p:spPr bwMode="auto">
          <a:xfrm>
            <a:off x="604838" y="1763713"/>
            <a:ext cx="8866187"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9DBD9E3-7392-4CA4-8448-BB5D28B1B3A8}"/>
              </a:ext>
            </a:extLst>
          </p:cNvPr>
          <p:cNvSpPr>
            <a:spLocks noGrp="1"/>
          </p:cNvSpPr>
          <p:nvPr>
            <p:ph type="dt" sz="half" idx="2"/>
          </p:nvPr>
        </p:nvSpPr>
        <p:spPr>
          <a:xfrm>
            <a:off x="6207125" y="6918325"/>
            <a:ext cx="2351088" cy="401638"/>
          </a:xfrm>
          <a:prstGeom prst="rect">
            <a:avLst/>
          </a:prstGeom>
        </p:spPr>
        <p:txBody>
          <a:bodyPr vert="horz" lIns="100794" tIns="50397" rIns="100794" bIns="50397" rtlCol="0" anchor="ctr"/>
          <a:lstStyle>
            <a:lvl1pPr algn="r" eaLnBrk="1">
              <a:lnSpc>
                <a:spcPct val="96000"/>
              </a:lnSpc>
              <a:buClr>
                <a:srgbClr val="000000"/>
              </a:buClr>
              <a:buSzPct val="45000"/>
              <a:buFont typeface="Wingdings" pitchFamily="-109" charset="2"/>
              <a:buNone/>
              <a:defRPr sz="1300">
                <a:solidFill>
                  <a:schemeClr val="bg1"/>
                </a:solidFill>
                <a:latin typeface="Arial" pitchFamily="-109" charset="0"/>
                <a:ea typeface="+mn-ea"/>
              </a:defRPr>
            </a:lvl1pPr>
          </a:lstStyle>
          <a:p>
            <a:pPr>
              <a:defRPr/>
            </a:pPr>
            <a:endParaRPr lang="en-GB"/>
          </a:p>
        </p:txBody>
      </p:sp>
      <p:sp>
        <p:nvSpPr>
          <p:cNvPr id="5" name="Footer Placeholder 4">
            <a:extLst>
              <a:ext uri="{FF2B5EF4-FFF2-40B4-BE49-F238E27FC236}">
                <a16:creationId xmlns:a16="http://schemas.microsoft.com/office/drawing/2014/main" id="{805DB195-246D-4A34-B296-315E271074B8}"/>
              </a:ext>
            </a:extLst>
          </p:cNvPr>
          <p:cNvSpPr>
            <a:spLocks noGrp="1"/>
          </p:cNvSpPr>
          <p:nvPr>
            <p:ph type="ftr" sz="quarter" idx="3"/>
          </p:nvPr>
        </p:nvSpPr>
        <p:spPr>
          <a:xfrm>
            <a:off x="292100" y="6918325"/>
            <a:ext cx="5335588" cy="401638"/>
          </a:xfrm>
          <a:prstGeom prst="rect">
            <a:avLst/>
          </a:prstGeom>
        </p:spPr>
        <p:txBody>
          <a:bodyPr vert="horz" lIns="100794" tIns="50397" rIns="100794" bIns="50397" rtlCol="0" anchor="ctr"/>
          <a:lstStyle>
            <a:lvl1pPr algn="l" eaLnBrk="1">
              <a:lnSpc>
                <a:spcPct val="96000"/>
              </a:lnSpc>
              <a:buClr>
                <a:srgbClr val="000000"/>
              </a:buClr>
              <a:buSzPct val="45000"/>
              <a:buFont typeface="Wingdings" pitchFamily="-109" charset="2"/>
              <a:buNone/>
              <a:defRPr sz="1300">
                <a:solidFill>
                  <a:schemeClr val="bg1"/>
                </a:solidFill>
                <a:latin typeface="Arial" pitchFamily="-109" charset="0"/>
                <a:ea typeface="+mn-ea"/>
              </a:defRPr>
            </a:lvl1pPr>
          </a:lstStyle>
          <a:p>
            <a:pPr>
              <a:defRPr/>
            </a:pPr>
            <a:endParaRPr lang="en-GB"/>
          </a:p>
        </p:txBody>
      </p:sp>
      <p:sp>
        <p:nvSpPr>
          <p:cNvPr id="6" name="Slide Number Placeholder 5">
            <a:extLst>
              <a:ext uri="{FF2B5EF4-FFF2-40B4-BE49-F238E27FC236}">
                <a16:creationId xmlns:a16="http://schemas.microsoft.com/office/drawing/2014/main" id="{B0E887E3-44D8-442D-876C-C01FCEFEBE4D}"/>
              </a:ext>
            </a:extLst>
          </p:cNvPr>
          <p:cNvSpPr>
            <a:spLocks noGrp="1"/>
          </p:cNvSpPr>
          <p:nvPr>
            <p:ph type="sldNum" sz="quarter" idx="4"/>
          </p:nvPr>
        </p:nvSpPr>
        <p:spPr>
          <a:xfrm>
            <a:off x="8707438" y="6918325"/>
            <a:ext cx="1092200" cy="401638"/>
          </a:xfrm>
          <a:prstGeom prst="rect">
            <a:avLst/>
          </a:prstGeom>
        </p:spPr>
        <p:txBody>
          <a:bodyPr vert="horz" wrap="square" lIns="100794" tIns="50397" rIns="100794" bIns="50397" numCol="1" anchor="ctr" anchorCtr="0" compatLnSpc="1">
            <a:prstTxWarp prst="textNoShape">
              <a:avLst/>
            </a:prstTxWarp>
          </a:bodyPr>
          <a:lstStyle>
            <a:lvl1pPr algn="r" eaLnBrk="1">
              <a:lnSpc>
                <a:spcPct val="96000"/>
              </a:lnSpc>
              <a:buClr>
                <a:srgbClr val="000000"/>
              </a:buClr>
              <a:buSzPct val="45000"/>
              <a:buFont typeface="Wingdings" panose="05000000000000000000" pitchFamily="2" charset="2"/>
              <a:buNone/>
              <a:defRPr sz="4000">
                <a:solidFill>
                  <a:schemeClr val="bg1"/>
                </a:solidFill>
              </a:defRPr>
            </a:lvl1pPr>
          </a:lstStyle>
          <a:p>
            <a:pPr>
              <a:defRPr/>
            </a:pPr>
            <a:fld id="{78F66A4F-DB68-4495-BAA5-B01CE4C6F34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4240"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 id="2147484239" r:id="rId12"/>
    <p:sldLayoutId id="2147484243" r:id="rId13"/>
    <p:sldLayoutId id="2147484244" r:id="rId14"/>
    <p:sldLayoutId id="2147484245" r:id="rId15"/>
    <p:sldLayoutId id="2147484246" r:id="rId16"/>
  </p:sldLayoutIdLst>
  <p:txStyles>
    <p:titleStyle>
      <a:lvl1pPr algn="ctr" defTabSz="1006475" rtl="0" eaLnBrk="0" fontAlgn="base" hangingPunct="0">
        <a:spcBef>
          <a:spcPct val="0"/>
        </a:spcBef>
        <a:spcAft>
          <a:spcPct val="0"/>
        </a:spcAft>
        <a:defRPr sz="5100" kern="1200">
          <a:solidFill>
            <a:schemeClr val="accent1"/>
          </a:solidFill>
          <a:latin typeface="+mj-lt"/>
          <a:ea typeface="ＭＳ Ｐゴシック" pitchFamily="-109" charset="-128"/>
          <a:cs typeface="+mj-cs"/>
        </a:defRPr>
      </a:lvl1pPr>
      <a:lvl2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2pPr>
      <a:lvl3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3pPr>
      <a:lvl4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4pPr>
      <a:lvl5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5pPr>
      <a:lvl6pPr marL="4572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6pPr>
      <a:lvl7pPr marL="9144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7pPr>
      <a:lvl8pPr marL="13716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8pPr>
      <a:lvl9pPr marL="18288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9pPr>
    </p:titleStyle>
    <p:bodyStyle>
      <a:lvl1pPr marL="384175" indent="-384175" algn="l" defTabSz="1006475" rtl="0" eaLnBrk="0" fontAlgn="base" hangingPunct="0">
        <a:spcBef>
          <a:spcPts val="2200"/>
        </a:spcBef>
        <a:spcAft>
          <a:spcPct val="0"/>
        </a:spcAft>
        <a:buClr>
          <a:srgbClr val="6FB7D7"/>
        </a:buClr>
        <a:buSzPct val="110000"/>
        <a:buFont typeface="Wingdings 2" panose="05020102010507070707" pitchFamily="18" charset="2"/>
        <a:buChar char=""/>
        <a:defRPr sz="2600" kern="1200">
          <a:solidFill>
            <a:srgbClr val="595959"/>
          </a:solidFill>
          <a:latin typeface="+mn-lt"/>
          <a:ea typeface="ＭＳ Ｐゴシック" pitchFamily="-109" charset="-128"/>
          <a:cs typeface="+mn-cs"/>
        </a:defRPr>
      </a:lvl1pPr>
      <a:lvl2pPr marL="755650" indent="-369888" algn="l" defTabSz="1006475" rtl="0" eaLnBrk="0" fontAlgn="base" hangingPunct="0">
        <a:spcBef>
          <a:spcPts val="663"/>
        </a:spcBef>
        <a:spcAft>
          <a:spcPct val="0"/>
        </a:spcAft>
        <a:buClr>
          <a:srgbClr val="215D77"/>
        </a:buClr>
        <a:buSzPct val="110000"/>
        <a:buFont typeface="Wingdings 2" panose="05020102010507070707" pitchFamily="18" charset="2"/>
        <a:buChar char=""/>
        <a:defRPr sz="2400" kern="1200">
          <a:solidFill>
            <a:srgbClr val="595959"/>
          </a:solidFill>
          <a:latin typeface="+mn-lt"/>
          <a:ea typeface="ＭＳ Ｐゴシック" pitchFamily="-109" charset="-128"/>
          <a:cs typeface="+mn-cs"/>
        </a:defRPr>
      </a:lvl2pPr>
      <a:lvl3pPr marL="1066800"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200" kern="1200">
          <a:solidFill>
            <a:srgbClr val="595959"/>
          </a:solidFill>
          <a:latin typeface="+mn-lt"/>
          <a:ea typeface="ＭＳ Ｐゴシック" pitchFamily="-109" charset="-128"/>
          <a:cs typeface="+mn-cs"/>
        </a:defRPr>
      </a:lvl3pPr>
      <a:lvl4pPr marL="1392238" indent="-325438" algn="l" defTabSz="1006475" rtl="0" eaLnBrk="0" fontAlgn="base" hangingPunct="0">
        <a:spcBef>
          <a:spcPts val="663"/>
        </a:spcBef>
        <a:spcAft>
          <a:spcPct val="0"/>
        </a:spcAft>
        <a:buClr>
          <a:srgbClr val="215D7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4pPr>
      <a:lvl5pPr marL="1703388"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5pPr>
      <a:lvl6pPr marL="2771844"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engadget.com/2018/11/03/google-walkout-for-real-change/" TargetMode="External"/><Relationship Id="rId7" Type="http://schemas.openxmlformats.org/officeDocument/2006/relationships/image" Target="../media/image4.tiff"/><Relationship Id="rId2" Type="http://schemas.openxmlformats.org/officeDocument/2006/relationships/hyperlink" Target="https://www.engadget.com/2018/11/09/google-walkout-response/" TargetMode="External"/><Relationship Id="rId1" Type="http://schemas.openxmlformats.org/officeDocument/2006/relationships/slideLayout" Target="../slideLayouts/slideLayout2.xml"/><Relationship Id="rId6" Type="http://schemas.openxmlformats.org/officeDocument/2006/relationships/hyperlink" Target="https://medium.com/@GoogleWalkout/googlewalkout-update-collective-action-works-but-we-need-to-keep-working-b17f673ad513" TargetMode="External"/><Relationship Id="rId5" Type="http://schemas.openxmlformats.org/officeDocument/2006/relationships/hyperlink" Target="https://www.blog.google/inside-google/company-announcements/note-our-employees/" TargetMode="External"/><Relationship Id="rId4" Type="http://schemas.openxmlformats.org/officeDocument/2006/relationships/hyperlink" Target="https://www.engadget.com/2018/11/08/google-updates-sexual-harassment-policie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finance.yahoo.com/news/disney-soars-past-expectations-shares-climb-211428902.html" TargetMode="External"/><Relationship Id="rId2" Type="http://schemas.openxmlformats.org/officeDocument/2006/relationships/hyperlink" Target="https://finance.yahoo.com/news/netflix-shoring-defenses-loses-disney-230201716.html" TargetMode="External"/><Relationship Id="rId1" Type="http://schemas.openxmlformats.org/officeDocument/2006/relationships/slideLayout" Target="../slideLayouts/slideLayout2.xml"/><Relationship Id="rId5" Type="http://schemas.openxmlformats.org/officeDocument/2006/relationships/hyperlink" Target="https://www.businessinsider.com/netflix-subscribers-with-kids-dont-know-disney-content-will-be-pulled-2018-6" TargetMode="External"/><Relationship Id="rId4" Type="http://schemas.openxmlformats.org/officeDocument/2006/relationships/hyperlink" Target="https://media.netflix.com/en/press-releases/netflix-unveils-robust-slate-of-animated-event-programming-for-kids-and-families-around-the-world"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techcrunch.com/2017/11/11/alibaba-smashes-its-singles-day-record/" TargetMode="External"/><Relationship Id="rId2" Type="http://schemas.openxmlformats.org/officeDocument/2006/relationships/hyperlink" Target="https://techcrunch.com/2018/11/09/alibaba-singles-day-11-festival/" TargetMode="External"/><Relationship Id="rId1" Type="http://schemas.openxmlformats.org/officeDocument/2006/relationships/slideLayout" Target="../slideLayouts/slideLayout2.xml"/><Relationship Id="rId6" Type="http://schemas.openxmlformats.org/officeDocument/2006/relationships/hyperlink" Target="https://techcrunch.com/2017/11/27/cyber-monday-sales/" TargetMode="External"/><Relationship Id="rId5" Type="http://schemas.openxmlformats.org/officeDocument/2006/relationships/hyperlink" Target="https://techcrunch.com/2017/11/24/black-friday-deals-net-640m-in-sales-so-far-mobile-60-of-all-traffic/" TargetMode="External"/><Relationship Id="rId4" Type="http://schemas.openxmlformats.org/officeDocument/2006/relationships/hyperlink" Target="https://www.alizila.com/cars-were-hot-commodities-during-alibabas-11-11-sale-this-year/"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engadget.com/2018/11/07/samsung-foldable-phone-infinity-flex-display/" TargetMode="External"/><Relationship Id="rId2" Type="http://schemas.openxmlformats.org/officeDocument/2006/relationships/hyperlink" Target="https://www.engadget.com/2018/11/08/samsung-foldable-phone-infinity-flex/" TargetMode="External"/><Relationship Id="rId1" Type="http://schemas.openxmlformats.org/officeDocument/2006/relationships/slideLayout" Target="../slideLayouts/slideLayout2.xml"/><Relationship Id="rId6" Type="http://schemas.openxmlformats.org/officeDocument/2006/relationships/hyperlink" Target="https://www.gsmarena.com/samsung_galaxy_tab_a_7_0_(2016)-7880.php" TargetMode="External"/><Relationship Id="rId5" Type="http://schemas.openxmlformats.org/officeDocument/2006/relationships/image" Target="../media/image5.tiff"/><Relationship Id="rId4" Type="http://schemas.openxmlformats.org/officeDocument/2006/relationships/hyperlink" Target="https://www.engadget.com/2018/11/06/samsung-foldable-phon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internetworldstats.com/top20.htm"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hyperlink" Target="http://www.internetworldstats.com/top20.htm"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assets.weforum.org/editor/MWRs37B_A5a5INGyQwxmijU74_iHeD_EUYSf676cQ88.PNG" TargetMode="Externa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E600968-BB90-4446-9916-2ADC5CAE22DE}"/>
              </a:ext>
            </a:extLst>
          </p:cNvPr>
          <p:cNvSpPr>
            <a:spLocks noGrp="1"/>
          </p:cNvSpPr>
          <p:nvPr>
            <p:ph type="title"/>
          </p:nvPr>
        </p:nvSpPr>
        <p:spPr>
          <a:xfrm>
            <a:off x="620713" y="2178050"/>
            <a:ext cx="8305800" cy="915988"/>
          </a:xfrm>
        </p:spPr>
        <p:txBody>
          <a:bodyPr/>
          <a:lstStyle/>
          <a:p>
            <a:pPr eaLnBrk="1" hangingPunct="1"/>
            <a:r>
              <a:rPr lang="en-US" altLang="en-US" sz="4400">
                <a:latin typeface="Arial" panose="020B0604020202020204" pitchFamily="34" charset="0"/>
                <a:ea typeface="ＭＳ Ｐゴシック" panose="020B0600070205080204" pitchFamily="34" charset="-128"/>
                <a:cs typeface="Arial" panose="020B0604020202020204" pitchFamily="34" charset="0"/>
              </a:rPr>
              <a:t>Managing Information Technology Resources</a:t>
            </a:r>
            <a:br>
              <a:rPr lang="en-US" altLang="en-US" sz="4400">
                <a:latin typeface="Arial" panose="020B0604020202020204" pitchFamily="34" charset="0"/>
                <a:ea typeface="ＭＳ Ｐゴシック" panose="020B0600070205080204" pitchFamily="34" charset="-128"/>
                <a:cs typeface="Arial" panose="020B0604020202020204" pitchFamily="34" charset="0"/>
              </a:rPr>
            </a:br>
            <a:r>
              <a:rPr lang="en-US" altLang="en-US" sz="4400">
                <a:latin typeface="Arial" panose="020B0604020202020204" pitchFamily="34" charset="0"/>
                <a:ea typeface="ＭＳ Ｐゴシック" panose="020B0600070205080204" pitchFamily="34" charset="-128"/>
                <a:cs typeface="Arial" panose="020B0604020202020204" pitchFamily="34" charset="0"/>
              </a:rPr>
              <a:t>ITWS 4310</a:t>
            </a:r>
            <a:endParaRPr lang="en-US" altLang="en-US" sz="3600">
              <a:latin typeface="Arial" panose="020B0604020202020204" pitchFamily="34" charset="0"/>
              <a:ea typeface="ＭＳ Ｐゴシック" panose="020B0600070205080204" pitchFamily="34" charset="-128"/>
              <a:cs typeface="Arial" panose="020B0604020202020204" pitchFamily="34" charset="0"/>
            </a:endParaRPr>
          </a:p>
        </p:txBody>
      </p:sp>
      <p:sp>
        <p:nvSpPr>
          <p:cNvPr id="4099" name="Rectangle 3">
            <a:extLst>
              <a:ext uri="{FF2B5EF4-FFF2-40B4-BE49-F238E27FC236}">
                <a16:creationId xmlns:a16="http://schemas.microsoft.com/office/drawing/2014/main" id="{1DB86753-00B6-4601-BF38-8582EBE79DC2}"/>
              </a:ext>
            </a:extLst>
          </p:cNvPr>
          <p:cNvSpPr>
            <a:spLocks noGrp="1"/>
          </p:cNvSpPr>
          <p:nvPr>
            <p:ph type="body" idx="1"/>
          </p:nvPr>
        </p:nvSpPr>
        <p:spPr>
          <a:xfrm>
            <a:off x="468312" y="3703638"/>
            <a:ext cx="9037638" cy="4535487"/>
          </a:xfrm>
        </p:spPr>
        <p:txBody>
          <a:bodyPr/>
          <a:lstStyle/>
          <a:p>
            <a:pPr marL="0" indent="0" algn="ctr" eaLnBrk="1" hangingPunct="1">
              <a:buFont typeface="Wingdings 2" panose="05020102010507070707" pitchFamily="18" charset="2"/>
              <a:buNone/>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Social Media </a:t>
            </a:r>
          </a:p>
          <a:p>
            <a:pPr marL="0" indent="0" algn="ctr" eaLnBrk="1" hangingPunct="1">
              <a:buFont typeface="Wingdings 2" panose="05020102010507070707" pitchFamily="18" charset="2"/>
              <a:buNone/>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November 12, 2018</a:t>
            </a:r>
          </a:p>
          <a:p>
            <a:pPr marL="0" indent="0" algn="ctr" eaLnBrk="1" hangingPunct="1">
              <a:buFont typeface="Wingdings 2" panose="05020102010507070707" pitchFamily="18" charset="2"/>
              <a:buNone/>
            </a:pPr>
            <a:endParaRPr lang="en-US" altLang="en-US" sz="3200" dirty="0">
              <a:latin typeface="Tahoma" panose="020B0604030504040204" pitchFamily="34" charset="0"/>
              <a:ea typeface="ＭＳ Ｐゴシック" panose="020B0600070205080204"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dirty="0">
                <a:ea typeface="ＭＳ Ｐゴシック" panose="020B0600070205080204" pitchFamily="34" charset="-128"/>
              </a:rPr>
              <a:t>Managing IT Resources: ITWS 4310</a:t>
            </a:r>
            <a:br>
              <a:rPr lang="en-US" altLang="en-US" sz="2800" dirty="0">
                <a:ea typeface="ＭＳ Ｐゴシック" panose="020B0600070205080204" pitchFamily="34" charset="-128"/>
              </a:rPr>
            </a:br>
            <a:r>
              <a:rPr lang="en-US" altLang="en-US" sz="2800" dirty="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849312" y="1112837"/>
            <a:ext cx="8904287" cy="5207000"/>
          </a:xfrm>
        </p:spPr>
        <p:txBody>
          <a:bodyPr/>
          <a:lstStyle/>
          <a:p>
            <a:pPr marL="14287" indent="0" eaLnBrk="1" hangingPunct="1">
              <a:lnSpc>
                <a:spcPct val="90000"/>
              </a:lnSpc>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8: IS/IT Requirements</a:t>
            </a:r>
          </a:p>
          <a:p>
            <a:pPr marL="671512" lvl="1" indent="-28575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Categorize both Functional and Non-Functional Requirements</a:t>
            </a:r>
          </a:p>
          <a:p>
            <a:pPr eaLnBrk="1" hangingPunct="1">
              <a:lnSpc>
                <a:spcPct val="90000"/>
              </a:lnSpc>
              <a:buFontTx/>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9:  IS/IT Design and Development</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Use-Case Summary (part of narrative) and Use-Case Diagram</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Work Flow Diagram (logic that connect back-end with front-end)</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Back-end Design including Data Work Flow and Database Design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Front-end Design including Mock-ups, Wireframes, Screen Shots</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Working System including link to working system or prototype</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Access to Code in Code Repository</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Test Plan(s) and Test Results</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Narrative of All Design and Development</a:t>
            </a:r>
          </a:p>
          <a:p>
            <a:pPr marL="14287" indent="0" eaLnBrk="1" hangingPunct="1">
              <a:lnSpc>
                <a:spcPct val="90000"/>
              </a:lnSpc>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10: Cost Benefit Analysis with Risk Management</a:t>
            </a:r>
          </a:p>
          <a:p>
            <a:pPr marL="728662" lvl="1" indent="-34290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Combine the Excel Sheets for CBA and Risk Management into one Excel Workbook</a:t>
            </a:r>
          </a:p>
          <a:p>
            <a:pPr marL="728662" lvl="1" indent="-34290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Combine the CBA and Risk Management into one Narrative</a:t>
            </a:r>
          </a:p>
          <a:p>
            <a:pPr marL="14287" indent="0" eaLnBrk="1" hangingPunct="1">
              <a:lnSpc>
                <a:spcPct val="90000"/>
              </a:lnSpc>
              <a:buNone/>
            </a:pPr>
            <a:endParaRPr lang="en-US" altLang="en-US" sz="2400" b="1" dirty="0">
              <a:solidFill>
                <a:schemeClr val="accent5">
                  <a:lumMod val="75000"/>
                </a:schemeClr>
              </a:solidFill>
              <a:ea typeface="ＭＳ Ｐゴシック" panose="020B0600070205080204" pitchFamily="34" charset="-128"/>
            </a:endParaRPr>
          </a:p>
        </p:txBody>
      </p:sp>
    </p:spTree>
    <p:extLst>
      <p:ext uri="{BB962C8B-B14F-4D97-AF65-F5344CB8AC3E}">
        <p14:creationId xmlns:p14="http://schemas.microsoft.com/office/powerpoint/2010/main" val="31067949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dirty="0">
                <a:ea typeface="ＭＳ Ｐゴシック" panose="020B0600070205080204" pitchFamily="34" charset="-128"/>
              </a:rPr>
              <a:t>Managing IT Resources: ITWS 4310</a:t>
            </a:r>
            <a:br>
              <a:rPr lang="en-US" altLang="en-US" sz="2800" dirty="0">
                <a:ea typeface="ＭＳ Ｐゴシック" panose="020B0600070205080204" pitchFamily="34" charset="-128"/>
              </a:rPr>
            </a:br>
            <a:r>
              <a:rPr lang="en-US" altLang="en-US" sz="2800" dirty="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925513" y="1544637"/>
            <a:ext cx="8686800" cy="5207000"/>
          </a:xfrm>
        </p:spPr>
        <p:txBody>
          <a:bodyPr/>
          <a:lstStyle/>
          <a:p>
            <a:pPr marL="14287" indent="0" eaLnBrk="1" hangingPunct="1">
              <a:lnSpc>
                <a:spcPct val="90000"/>
              </a:lnSpc>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11: Project Management/Resource/Schedule</a:t>
            </a:r>
          </a:p>
          <a:p>
            <a:pPr marL="728662" lvl="1" indent="-34290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Specify reference to separate Gantter project plan</a:t>
            </a:r>
          </a:p>
          <a:p>
            <a:pPr marL="728662" lvl="1" indent="-34290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Include screenshot showing entire project in report</a:t>
            </a:r>
          </a:p>
          <a:p>
            <a:pPr marL="728662" lvl="1" indent="-34290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Summary of major project phases including the duration, work effort, costs for each phase. Can be organized into a summary table	</a:t>
            </a:r>
          </a:p>
          <a:p>
            <a:pPr eaLnBrk="1" hangingPunct="1">
              <a:lnSpc>
                <a:spcPct val="90000"/>
              </a:lnSpc>
              <a:buFontTx/>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12: Post-Turnover Plan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Installation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Training</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Documentation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Future support and maintenance plan      	</a:t>
            </a:r>
          </a:p>
        </p:txBody>
      </p:sp>
    </p:spTree>
    <p:extLst>
      <p:ext uri="{BB962C8B-B14F-4D97-AF65-F5344CB8AC3E}">
        <p14:creationId xmlns:p14="http://schemas.microsoft.com/office/powerpoint/2010/main" val="377383157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dirty="0">
                <a:ea typeface="ＭＳ Ｐゴシック" panose="020B0600070205080204" pitchFamily="34" charset="-128"/>
              </a:rPr>
              <a:t>Managing IT Resources: ITWS 4310</a:t>
            </a:r>
            <a:br>
              <a:rPr lang="en-US" altLang="en-US" sz="2800" dirty="0">
                <a:ea typeface="ＭＳ Ｐゴシック" panose="020B0600070205080204" pitchFamily="34" charset="-128"/>
              </a:rPr>
            </a:br>
            <a:r>
              <a:rPr lang="en-US" altLang="en-US" sz="2800" dirty="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925512" y="1392237"/>
            <a:ext cx="8675687" cy="5207000"/>
          </a:xfrm>
        </p:spPr>
        <p:txBody>
          <a:bodyPr/>
          <a:lstStyle/>
          <a:p>
            <a:pPr eaLnBrk="1" hangingPunct="1">
              <a:lnSpc>
                <a:spcPct val="90000"/>
              </a:lnSpc>
              <a:buFontTx/>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13: Results and Client Feedback</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Specify what functionality was delivered when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Results showing that the System meets the “Requirements” or not</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Client Feedback</a:t>
            </a:r>
          </a:p>
          <a:p>
            <a:pPr eaLnBrk="1" hangingPunct="1">
              <a:lnSpc>
                <a:spcPct val="90000"/>
              </a:lnSpc>
              <a:buFontTx/>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14: Conclusions</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What were the “lessons learned” by the team</a:t>
            </a:r>
          </a:p>
          <a:p>
            <a:pPr lvl="2"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What worked well</a:t>
            </a:r>
          </a:p>
          <a:p>
            <a:pPr lvl="2"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What didn’t work well</a:t>
            </a:r>
          </a:p>
          <a:p>
            <a:pPr lvl="2"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What would you do differently “next time”</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Cover team dynamics, client dynamics, and technology</a:t>
            </a:r>
          </a:p>
        </p:txBody>
      </p:sp>
    </p:spTree>
    <p:extLst>
      <p:ext uri="{BB962C8B-B14F-4D97-AF65-F5344CB8AC3E}">
        <p14:creationId xmlns:p14="http://schemas.microsoft.com/office/powerpoint/2010/main" val="48843964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24288" y="-258763"/>
            <a:ext cx="8735624" cy="1051705"/>
          </a:xfrm>
        </p:spPr>
        <p:txBody>
          <a:bodyPr/>
          <a:lstStyle/>
          <a:p>
            <a:pPr eaLnBrk="1" hangingPunct="1"/>
            <a:r>
              <a:rPr lang="en-US" altLang="en-US" sz="3200" dirty="0">
                <a:solidFill>
                  <a:srgbClr val="FF0000"/>
                </a:solidFill>
              </a:rPr>
              <a:t>DO’S</a:t>
            </a:r>
            <a:r>
              <a:rPr lang="en-US" altLang="en-US" sz="3200" dirty="0"/>
              <a:t> - Draft MITR Final Project Report</a:t>
            </a:r>
          </a:p>
        </p:txBody>
      </p:sp>
      <p:sp>
        <p:nvSpPr>
          <p:cNvPr id="24579" name="Rectangle 3"/>
          <p:cNvSpPr>
            <a:spLocks noGrp="1" noChangeArrowheads="1"/>
          </p:cNvSpPr>
          <p:nvPr>
            <p:ph type="body" idx="1"/>
          </p:nvPr>
        </p:nvSpPr>
        <p:spPr>
          <a:xfrm>
            <a:off x="168521" y="960437"/>
            <a:ext cx="9827578" cy="6047740"/>
          </a:xfrm>
        </p:spPr>
        <p:txBody>
          <a:bodyPr/>
          <a:lstStyle/>
          <a:p>
            <a:pPr eaLnBrk="1" hangingPunct="1">
              <a:lnSpc>
                <a:spcPct val="90000"/>
              </a:lnSpc>
            </a:pPr>
            <a:r>
              <a:rPr lang="en-US" altLang="en-US" sz="2000" dirty="0"/>
              <a:t>Submit the draft with </a:t>
            </a:r>
            <a:r>
              <a:rPr lang="en-US" altLang="en-US" sz="2000" u="sng" dirty="0"/>
              <a:t>all sections completed</a:t>
            </a:r>
            <a:endParaRPr lang="en-US" altLang="en-US" sz="2000" dirty="0"/>
          </a:p>
          <a:p>
            <a:pPr eaLnBrk="1" hangingPunct="1">
              <a:lnSpc>
                <a:spcPct val="90000"/>
              </a:lnSpc>
            </a:pPr>
            <a:r>
              <a:rPr lang="en-US" altLang="en-US" sz="2000" u="sng" dirty="0"/>
              <a:t>Use the “Outline” </a:t>
            </a:r>
            <a:r>
              <a:rPr lang="en-US" altLang="en-US" sz="2000" dirty="0"/>
              <a:t>as provided in the Project Assignment </a:t>
            </a:r>
          </a:p>
          <a:p>
            <a:pPr eaLnBrk="1" hangingPunct="1">
              <a:lnSpc>
                <a:spcPct val="90000"/>
              </a:lnSpc>
            </a:pPr>
            <a:r>
              <a:rPr lang="en-US" altLang="en-US" sz="2000" dirty="0"/>
              <a:t>Write an “Executive Summary” that covers </a:t>
            </a:r>
            <a:r>
              <a:rPr lang="en-US" altLang="en-US" sz="2000" u="sng" dirty="0"/>
              <a:t>all of the key qualitative and quantitative points </a:t>
            </a:r>
            <a:r>
              <a:rPr lang="en-US" altLang="en-US" sz="2000" dirty="0"/>
              <a:t>from the project in </a:t>
            </a:r>
            <a:r>
              <a:rPr lang="en-US" altLang="en-US" sz="2000" u="sng" dirty="0"/>
              <a:t>up to 2 pages</a:t>
            </a:r>
            <a:r>
              <a:rPr lang="en-US" altLang="en-US" sz="2000" dirty="0"/>
              <a:t>. Think of it as an entirely separate document.</a:t>
            </a:r>
          </a:p>
          <a:p>
            <a:pPr eaLnBrk="1" hangingPunct="1">
              <a:lnSpc>
                <a:spcPct val="90000"/>
              </a:lnSpc>
            </a:pPr>
            <a:r>
              <a:rPr lang="en-US" altLang="en-US" sz="2000" dirty="0"/>
              <a:t>Write or </a:t>
            </a:r>
            <a:r>
              <a:rPr lang="en-US" altLang="en-US" sz="2000" u="sng" dirty="0"/>
              <a:t>rewrite</a:t>
            </a:r>
            <a:r>
              <a:rPr lang="en-US" altLang="en-US" sz="2000" dirty="0"/>
              <a:t> all of the sections as of the </a:t>
            </a:r>
            <a:r>
              <a:rPr lang="en-US" altLang="en-US" sz="2000" u="sng" dirty="0"/>
              <a:t>end</a:t>
            </a:r>
            <a:r>
              <a:rPr lang="en-US" altLang="en-US" sz="2000" dirty="0"/>
              <a:t> of the Project (current situation, verb tenses)</a:t>
            </a:r>
          </a:p>
          <a:p>
            <a:pPr eaLnBrk="1" hangingPunct="1">
              <a:lnSpc>
                <a:spcPct val="90000"/>
              </a:lnSpc>
            </a:pPr>
            <a:r>
              <a:rPr lang="en-US" altLang="en-US" sz="2000" dirty="0"/>
              <a:t>Write in the “Third Person” throughout the Report; i.e. “The Team”, “The Client”, not “I”, “We”, “Our”.</a:t>
            </a:r>
          </a:p>
          <a:p>
            <a:pPr eaLnBrk="1" hangingPunct="1">
              <a:lnSpc>
                <a:spcPct val="90000"/>
              </a:lnSpc>
            </a:pPr>
            <a:r>
              <a:rPr lang="en-US" altLang="en-US" sz="2000" u="sng" dirty="0"/>
              <a:t>Integrate</a:t>
            </a:r>
            <a:r>
              <a:rPr lang="en-US" altLang="en-US" sz="2000" dirty="0"/>
              <a:t> the whole report as  a single narrative (make it flow, consistent style, don’t repeat, don’t leave out material) </a:t>
            </a:r>
          </a:p>
          <a:p>
            <a:pPr eaLnBrk="1" hangingPunct="1">
              <a:lnSpc>
                <a:spcPct val="90000"/>
              </a:lnSpc>
            </a:pPr>
            <a:r>
              <a:rPr lang="en-US" altLang="en-US" sz="2000" u="sng" dirty="0"/>
              <a:t>Proofread </a:t>
            </a:r>
            <a:r>
              <a:rPr lang="en-US" altLang="en-US" sz="2000" dirty="0"/>
              <a:t>for grammar, spelling, consistent style and formatting</a:t>
            </a:r>
          </a:p>
          <a:p>
            <a:pPr eaLnBrk="1" hangingPunct="1">
              <a:lnSpc>
                <a:spcPct val="90000"/>
              </a:lnSpc>
            </a:pPr>
            <a:r>
              <a:rPr lang="en-US" altLang="en-US" sz="2000" u="sng" dirty="0"/>
              <a:t>Include</a:t>
            </a:r>
            <a:r>
              <a:rPr lang="en-US" altLang="en-US" sz="2000" dirty="0"/>
              <a:t> </a:t>
            </a:r>
            <a:r>
              <a:rPr lang="en-US" altLang="en-US" sz="2000" dirty="0" err="1"/>
              <a:t>Gantter</a:t>
            </a:r>
            <a:r>
              <a:rPr lang="en-US" altLang="en-US" sz="2000" dirty="0"/>
              <a:t> Project Plan.  Include </a:t>
            </a:r>
            <a:r>
              <a:rPr lang="en-US" altLang="en-US" sz="2000" u="sng" dirty="0"/>
              <a:t>text</a:t>
            </a:r>
            <a:r>
              <a:rPr lang="en-US" altLang="en-US" sz="2000" dirty="0"/>
              <a:t> in the report to explain. </a:t>
            </a:r>
          </a:p>
          <a:p>
            <a:pPr eaLnBrk="1" hangingPunct="1">
              <a:lnSpc>
                <a:spcPct val="90000"/>
              </a:lnSpc>
            </a:pPr>
            <a:r>
              <a:rPr lang="en-US" altLang="en-US" sz="2000" u="sng" dirty="0"/>
              <a:t>Include CBA sheet and Risk Management sheet in single Excel Workbook</a:t>
            </a:r>
            <a:r>
              <a:rPr lang="en-US" altLang="en-US" sz="2000" dirty="0"/>
              <a:t>  Include </a:t>
            </a:r>
            <a:r>
              <a:rPr lang="en-US" altLang="en-US" sz="2000" u="sng" dirty="0"/>
              <a:t>text</a:t>
            </a:r>
            <a:r>
              <a:rPr lang="en-US" altLang="en-US" sz="2000" dirty="0"/>
              <a:t> in the report to explain. </a:t>
            </a:r>
          </a:p>
        </p:txBody>
      </p:sp>
    </p:spTree>
    <p:extLst>
      <p:ext uri="{BB962C8B-B14F-4D97-AF65-F5344CB8AC3E}">
        <p14:creationId xmlns:p14="http://schemas.microsoft.com/office/powerpoint/2010/main" val="2953992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529" y="-258763"/>
            <a:ext cx="10079567" cy="1051705"/>
          </a:xfrm>
        </p:spPr>
        <p:txBody>
          <a:bodyPr/>
          <a:lstStyle/>
          <a:p>
            <a:pPr algn="ctr" eaLnBrk="1" hangingPunct="1"/>
            <a:r>
              <a:rPr lang="en-US" altLang="en-US" sz="3200" dirty="0">
                <a:solidFill>
                  <a:srgbClr val="FF0000"/>
                </a:solidFill>
              </a:rPr>
              <a:t>DON’TS </a:t>
            </a:r>
            <a:r>
              <a:rPr lang="en-US" altLang="en-US" sz="3200" dirty="0"/>
              <a:t>- Draft Final Project Report</a:t>
            </a:r>
          </a:p>
        </p:txBody>
      </p:sp>
      <p:sp>
        <p:nvSpPr>
          <p:cNvPr id="25604" name="Rectangle 3"/>
          <p:cNvSpPr>
            <a:spLocks noGrp="1" noChangeArrowheads="1"/>
          </p:cNvSpPr>
          <p:nvPr>
            <p:ph type="body" idx="1"/>
          </p:nvPr>
        </p:nvSpPr>
        <p:spPr>
          <a:xfrm>
            <a:off x="168522" y="1511934"/>
            <a:ext cx="9649085" cy="4703798"/>
          </a:xfrm>
        </p:spPr>
        <p:txBody>
          <a:bodyPr/>
          <a:lstStyle/>
          <a:p>
            <a:pPr eaLnBrk="1" hangingPunct="1">
              <a:lnSpc>
                <a:spcPct val="90000"/>
              </a:lnSpc>
            </a:pPr>
            <a:r>
              <a:rPr lang="en-US" altLang="en-US" sz="2400" dirty="0"/>
              <a:t>Simply paste together the milestone assignments.  </a:t>
            </a:r>
          </a:p>
          <a:p>
            <a:pPr lvl="1" eaLnBrk="1" hangingPunct="1">
              <a:lnSpc>
                <a:spcPct val="90000"/>
              </a:lnSpc>
            </a:pPr>
            <a:r>
              <a:rPr lang="en-US" altLang="en-US" sz="2000" dirty="0"/>
              <a:t>They were written at different times and the verb tenses are not correct for the Final Report.</a:t>
            </a:r>
          </a:p>
          <a:p>
            <a:pPr lvl="1" eaLnBrk="1" hangingPunct="1">
              <a:lnSpc>
                <a:spcPct val="90000"/>
              </a:lnSpc>
            </a:pPr>
            <a:r>
              <a:rPr lang="en-US" altLang="en-US" sz="2000" dirty="0"/>
              <a:t>They were written at different times and they may not flow and integrate well as a single narrative.</a:t>
            </a:r>
          </a:p>
          <a:p>
            <a:pPr lvl="1" eaLnBrk="1" hangingPunct="1">
              <a:lnSpc>
                <a:spcPct val="90000"/>
              </a:lnSpc>
            </a:pPr>
            <a:r>
              <a:rPr lang="en-US" altLang="en-US" sz="2000" dirty="0"/>
              <a:t>They were written for various purposes that may not be appropriate for the Final Report, e.g., team description may be too detailed on your team member’s backgrounds.</a:t>
            </a:r>
          </a:p>
          <a:p>
            <a:pPr eaLnBrk="1" hangingPunct="1">
              <a:lnSpc>
                <a:spcPct val="90000"/>
              </a:lnSpc>
            </a:pPr>
            <a:r>
              <a:rPr lang="en-US" altLang="en-US" sz="2400" dirty="0"/>
              <a:t>Leave out the “Results and Conclusions” since you are not be finished.  Include the results and conclusions written as if the project has been completed.  It’s ok at this point to infer.  You will adjust this accordingly for the final report.</a:t>
            </a:r>
          </a:p>
        </p:txBody>
      </p:sp>
    </p:spTree>
    <p:extLst>
      <p:ext uri="{BB962C8B-B14F-4D97-AF65-F5344CB8AC3E}">
        <p14:creationId xmlns:p14="http://schemas.microsoft.com/office/powerpoint/2010/main" val="2438807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258763"/>
            <a:ext cx="8866187" cy="1473200"/>
          </a:xfrm>
        </p:spPr>
        <p:txBody>
          <a:bodyPr/>
          <a:lstStyle/>
          <a:p>
            <a:r>
              <a:rPr lang="en-US" dirty="0"/>
              <a:t>Quiz!</a:t>
            </a:r>
          </a:p>
        </p:txBody>
      </p:sp>
      <p:sp>
        <p:nvSpPr>
          <p:cNvPr id="3" name="Content Placeholder 2"/>
          <p:cNvSpPr>
            <a:spLocks noGrp="1"/>
          </p:cNvSpPr>
          <p:nvPr>
            <p:ph idx="1"/>
          </p:nvPr>
        </p:nvSpPr>
        <p:spPr/>
        <p:txBody>
          <a:bodyPr/>
          <a:lstStyle/>
          <a:p>
            <a:pPr marL="0" indent="0">
              <a:buNone/>
            </a:pPr>
            <a:endParaRPr lang="en-US" dirty="0">
              <a:solidFill>
                <a:srgbClr val="FF0000"/>
              </a:solidFill>
            </a:endParaRPr>
          </a:p>
          <a:p>
            <a:r>
              <a:rPr lang="en-US" dirty="0"/>
              <a:t>10 Questions, 10 Minutes</a:t>
            </a:r>
            <a:endParaRPr lang="en-US" dirty="0">
              <a:hlinkClick r:id="" action="ppaction://noaction"/>
            </a:endParaRPr>
          </a:p>
          <a:p>
            <a:pPr marL="0" indent="0">
              <a:buNone/>
            </a:pPr>
            <a:endParaRPr lang="en-US" dirty="0">
              <a:hlinkClick r:id="" action="ppaction://noaction"/>
            </a:endParaRPr>
          </a:p>
          <a:p>
            <a:pPr marL="0" indent="0">
              <a:buNone/>
            </a:pPr>
            <a:endParaRPr lang="en-US" dirty="0">
              <a:hlinkClick r:id="" action="ppaction://noaction"/>
            </a:endParaRPr>
          </a:p>
        </p:txBody>
      </p:sp>
    </p:spTree>
    <p:extLst>
      <p:ext uri="{BB962C8B-B14F-4D97-AF65-F5344CB8AC3E}">
        <p14:creationId xmlns:p14="http://schemas.microsoft.com/office/powerpoint/2010/main" val="796127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239712" y="-30163"/>
            <a:ext cx="9448801" cy="939800"/>
          </a:xfrm>
        </p:spPr>
        <p:txBody>
          <a:bodyPr/>
          <a:lstStyle/>
          <a:p>
            <a:pPr algn="l"/>
            <a:r>
              <a:rPr lang="en-US" altLang="en-US" sz="1800" dirty="0">
                <a:ea typeface="ＭＳ Ｐゴシック" panose="020B0600070205080204" pitchFamily="34" charset="-128"/>
              </a:rPr>
              <a:t>Technology Current Events: “</a:t>
            </a:r>
            <a:r>
              <a:rPr lang="en-US" sz="1800" dirty="0"/>
              <a:t>Google Walkout organizers: changes are a start, but not enough”, </a:t>
            </a:r>
            <a:r>
              <a:rPr lang="en-US" sz="1800" dirty="0" err="1"/>
              <a:t>Engadget</a:t>
            </a:r>
            <a:r>
              <a:rPr lang="en-US" sz="1800" dirty="0"/>
              <a:t>, November 9, 2018. </a:t>
            </a:r>
            <a:r>
              <a:rPr lang="en-US" sz="1800" dirty="0">
                <a:hlinkClick r:id="rId2"/>
              </a:rPr>
              <a:t>https://www.engadget.com/2018/11/09/google-walkout-response/</a:t>
            </a:r>
            <a:r>
              <a:rPr lang="en-US" sz="1800" dirty="0"/>
              <a:t> </a:t>
            </a:r>
            <a:endParaRPr lang="en-US" altLang="en-US" sz="1800" u="sng" dirty="0">
              <a:ea typeface="ＭＳ Ｐゴシック" panose="020B0600070205080204" pitchFamily="34" charset="-128"/>
            </a:endParaRPr>
          </a:p>
        </p:txBody>
      </p:sp>
      <p:sp>
        <p:nvSpPr>
          <p:cNvPr id="2" name="TextBox 1">
            <a:extLst>
              <a:ext uri="{FF2B5EF4-FFF2-40B4-BE49-F238E27FC236}">
                <a16:creationId xmlns:a16="http://schemas.microsoft.com/office/drawing/2014/main" id="{E93BE77A-2304-49AF-8565-F33DD981970A}"/>
              </a:ext>
            </a:extLst>
          </p:cNvPr>
          <p:cNvSpPr txBox="1"/>
          <p:nvPr/>
        </p:nvSpPr>
        <p:spPr>
          <a:xfrm>
            <a:off x="239712" y="924718"/>
            <a:ext cx="9677400" cy="3693319"/>
          </a:xfrm>
          <a:prstGeom prst="rect">
            <a:avLst/>
          </a:prstGeom>
          <a:noFill/>
        </p:spPr>
        <p:txBody>
          <a:bodyPr wrap="square" rtlCol="0">
            <a:spAutoFit/>
          </a:bodyPr>
          <a:lstStyle/>
          <a:p>
            <a:pPr fontAlgn="t"/>
            <a:r>
              <a:rPr lang="en-US" dirty="0"/>
              <a:t>The 20,000 participants who </a:t>
            </a:r>
            <a:r>
              <a:rPr lang="en-US" dirty="0">
                <a:hlinkClick r:id="rId3"/>
              </a:rPr>
              <a:t>took part</a:t>
            </a:r>
            <a:r>
              <a:rPr lang="en-US" dirty="0"/>
              <a:t> in the Google Walkout for Real Change successfully </a:t>
            </a:r>
            <a:r>
              <a:rPr lang="en-US" dirty="0">
                <a:hlinkClick r:id="rId4"/>
              </a:rPr>
              <a:t>compelled</a:t>
            </a:r>
            <a:r>
              <a:rPr lang="en-US" dirty="0"/>
              <a:t> the company to rethink practices related to sexual harassment. </a:t>
            </a:r>
          </a:p>
          <a:p>
            <a:pPr fontAlgn="t"/>
            <a:endParaRPr lang="en-US" dirty="0"/>
          </a:p>
          <a:p>
            <a:pPr fontAlgn="t"/>
            <a:r>
              <a:rPr lang="en-US" dirty="0"/>
              <a:t>In a note to employees, Google CEO </a:t>
            </a:r>
            <a:r>
              <a:rPr lang="en-US" dirty="0" err="1"/>
              <a:t>Sundar</a:t>
            </a:r>
            <a:r>
              <a:rPr lang="en-US" dirty="0"/>
              <a:t> </a:t>
            </a:r>
            <a:r>
              <a:rPr lang="en-US" dirty="0" err="1"/>
              <a:t>Pichai</a:t>
            </a:r>
            <a:r>
              <a:rPr lang="en-US" dirty="0"/>
              <a:t> </a:t>
            </a:r>
            <a:r>
              <a:rPr lang="en-US" dirty="0">
                <a:hlinkClick r:id="rId5"/>
              </a:rPr>
              <a:t>said</a:t>
            </a:r>
            <a:r>
              <a:rPr lang="en-US" dirty="0"/>
              <a:t> the company will no longer force workers to go into arbitration. Further, he promised greater transparency on sexual harassment reports, as well on how the company handles them. </a:t>
            </a:r>
          </a:p>
          <a:p>
            <a:pPr fontAlgn="t"/>
            <a:endParaRPr lang="en-US" dirty="0"/>
          </a:p>
          <a:p>
            <a:pPr fontAlgn="t"/>
            <a:r>
              <a:rPr lang="en-US" dirty="0"/>
              <a:t>As the movement's organizers note, though, Google's response overlooked several of their core demands, particularly those meant to address the systemic racism and discrimination within the company. "Sexual harassment is the symptom, not the cause. If we want to end sexual harassment in the workplace, we must fix these structural imbalances of power," they </a:t>
            </a:r>
            <a:r>
              <a:rPr lang="en-US" dirty="0">
                <a:hlinkClick r:id="rId6"/>
              </a:rPr>
              <a:t>wrote</a:t>
            </a:r>
            <a:r>
              <a:rPr lang="en-US" dirty="0"/>
              <a:t> in response to </a:t>
            </a:r>
            <a:r>
              <a:rPr lang="en-US" dirty="0" err="1"/>
              <a:t>Pichai's</a:t>
            </a:r>
            <a:r>
              <a:rPr lang="en-US" dirty="0"/>
              <a:t> message.</a:t>
            </a:r>
          </a:p>
          <a:p>
            <a:pPr fontAlgn="t"/>
            <a:endParaRPr lang="en-US" dirty="0"/>
          </a:p>
        </p:txBody>
      </p:sp>
      <p:pic>
        <p:nvPicPr>
          <p:cNvPr id="3" name="Picture 2">
            <a:extLst>
              <a:ext uri="{FF2B5EF4-FFF2-40B4-BE49-F238E27FC236}">
                <a16:creationId xmlns:a16="http://schemas.microsoft.com/office/drawing/2014/main" id="{D3532532-2789-C940-9030-3FDEED8A03A6}"/>
              </a:ext>
            </a:extLst>
          </p:cNvPr>
          <p:cNvPicPr>
            <a:picLocks noChangeAspect="1"/>
          </p:cNvPicPr>
          <p:nvPr/>
        </p:nvPicPr>
        <p:blipFill>
          <a:blip r:embed="rId7"/>
          <a:stretch>
            <a:fillRect/>
          </a:stretch>
        </p:blipFill>
        <p:spPr>
          <a:xfrm>
            <a:off x="5421312" y="4233627"/>
            <a:ext cx="4421104" cy="2746610"/>
          </a:xfrm>
          <a:prstGeom prst="rect">
            <a:avLst/>
          </a:prstGeom>
        </p:spPr>
      </p:pic>
      <p:sp>
        <p:nvSpPr>
          <p:cNvPr id="5" name="TextBox 4">
            <a:extLst>
              <a:ext uri="{FF2B5EF4-FFF2-40B4-BE49-F238E27FC236}">
                <a16:creationId xmlns:a16="http://schemas.microsoft.com/office/drawing/2014/main" id="{662BC272-CA07-E949-BF19-ADDC16848079}"/>
              </a:ext>
            </a:extLst>
          </p:cNvPr>
          <p:cNvSpPr txBox="1"/>
          <p:nvPr/>
        </p:nvSpPr>
        <p:spPr>
          <a:xfrm>
            <a:off x="239712" y="4059574"/>
            <a:ext cx="5257800" cy="3416320"/>
          </a:xfrm>
          <a:prstGeom prst="rect">
            <a:avLst/>
          </a:prstGeom>
          <a:noFill/>
        </p:spPr>
        <p:txBody>
          <a:bodyPr wrap="square" rtlCol="0">
            <a:spAutoFit/>
          </a:bodyPr>
          <a:lstStyle/>
          <a:p>
            <a:pPr fontAlgn="t"/>
            <a:endParaRPr lang="en-US" dirty="0"/>
          </a:p>
          <a:p>
            <a:pPr fontAlgn="t"/>
            <a:r>
              <a:rPr lang="en-US" dirty="0"/>
              <a:t>The organizers are asking Google to give the chief diversity officer more power, and they're also asking for an employee representative on the board. They're demanding more benefits for contract workers -- who are "largely people of color, immigrants and people from working class backgrounds" -- that make up half of the company, as well.  However, it sounds like the organizers are going to meet with Google leadership to hash things out and to work on trying to get the company meet all their demands.</a:t>
            </a:r>
          </a:p>
        </p:txBody>
      </p:sp>
    </p:spTree>
    <p:extLst>
      <p:ext uri="{BB962C8B-B14F-4D97-AF65-F5344CB8AC3E}">
        <p14:creationId xmlns:p14="http://schemas.microsoft.com/office/powerpoint/2010/main" val="2432736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239712" y="-30163"/>
            <a:ext cx="9448801" cy="939800"/>
          </a:xfrm>
        </p:spPr>
        <p:txBody>
          <a:bodyPr/>
          <a:lstStyle/>
          <a:p>
            <a:pPr algn="l"/>
            <a:r>
              <a:rPr lang="en-US" altLang="en-US" sz="1800" dirty="0">
                <a:ea typeface="ＭＳ Ｐゴシック" panose="020B0600070205080204" pitchFamily="34" charset="-128"/>
              </a:rPr>
              <a:t>Technology Current Events: “</a:t>
            </a:r>
            <a:r>
              <a:rPr lang="en-US" sz="1800" dirty="0"/>
              <a:t>Netflix is shoring up its defenses for when it loses Disney content”, Yahoo Finance, November 8, 2018. </a:t>
            </a:r>
            <a:r>
              <a:rPr lang="en-US" sz="1800" dirty="0">
                <a:hlinkClick r:id="rId2"/>
              </a:rPr>
              <a:t>https://finance.yahoo.com/news/netflix-shoring-defenses-loses-disney-230201716.html</a:t>
            </a:r>
            <a:r>
              <a:rPr lang="en-US" sz="1800" dirty="0"/>
              <a:t> </a:t>
            </a:r>
            <a:endParaRPr lang="en-US" altLang="en-US" sz="1800" u="sng" dirty="0">
              <a:ea typeface="ＭＳ Ｐゴシック" panose="020B0600070205080204" pitchFamily="34" charset="-128"/>
            </a:endParaRPr>
          </a:p>
        </p:txBody>
      </p:sp>
      <p:sp>
        <p:nvSpPr>
          <p:cNvPr id="2" name="TextBox 1">
            <a:extLst>
              <a:ext uri="{FF2B5EF4-FFF2-40B4-BE49-F238E27FC236}">
                <a16:creationId xmlns:a16="http://schemas.microsoft.com/office/drawing/2014/main" id="{E93BE77A-2304-49AF-8565-F33DD981970A}"/>
              </a:ext>
            </a:extLst>
          </p:cNvPr>
          <p:cNvSpPr txBox="1"/>
          <p:nvPr/>
        </p:nvSpPr>
        <p:spPr>
          <a:xfrm>
            <a:off x="239712" y="924718"/>
            <a:ext cx="9677400" cy="6894195"/>
          </a:xfrm>
          <a:prstGeom prst="rect">
            <a:avLst/>
          </a:prstGeom>
          <a:noFill/>
        </p:spPr>
        <p:txBody>
          <a:bodyPr wrap="square" rtlCol="0">
            <a:spAutoFit/>
          </a:bodyPr>
          <a:lstStyle/>
          <a:p>
            <a:r>
              <a:rPr lang="en-US" sz="1650" dirty="0"/>
              <a:t>Disney, in its </a:t>
            </a:r>
            <a:r>
              <a:rPr lang="en-US" sz="1650" dirty="0">
                <a:hlinkClick r:id="rId3"/>
              </a:rPr>
              <a:t>fourth-quarter earnings report</a:t>
            </a:r>
            <a:r>
              <a:rPr lang="en-US" sz="1650" dirty="0"/>
              <a:t> on Thursday, revealed the official name of its forthcoming subscription streaming service: Disney+.  Disney+ is coming in 2019, and will boast a bevy of exclusive content from Disney Animation, Marvel, Pixar, and Lucasfilm. It could be very attractive to parents, especially, with Disney family content they won’t be able to find on any other service. And Netflix knows it.</a:t>
            </a:r>
          </a:p>
          <a:p>
            <a:endParaRPr lang="en-US" sz="1650" dirty="0"/>
          </a:p>
          <a:p>
            <a:r>
              <a:rPr lang="en-US" sz="1650" dirty="0"/>
              <a:t>It’s no coincidence that Netflix this week announced a </a:t>
            </a:r>
            <a:r>
              <a:rPr lang="en-US" sz="1650" dirty="0">
                <a:hlinkClick r:id="rId4"/>
              </a:rPr>
              <a:t>buffet of forthcoming original animated shows and movies</a:t>
            </a:r>
            <a:r>
              <a:rPr lang="en-US" sz="1650" dirty="0"/>
              <a:t>, set for release through 2022. The titles include original series and movies, many of them with big names attached.</a:t>
            </a:r>
          </a:p>
          <a:p>
            <a:endParaRPr lang="en-US" sz="1650" dirty="0"/>
          </a:p>
          <a:p>
            <a:r>
              <a:rPr lang="en-US" sz="1650" dirty="0"/>
              <a:t>Netflix says 60% of its members watch kids or family content each month.  But 68% of Netflix subscribers who have young children are not aware that Disney content will be pulled from Netflix come 2019, </a:t>
            </a:r>
            <a:r>
              <a:rPr lang="en-US" sz="1650" dirty="0">
                <a:hlinkClick r:id="rId5"/>
              </a:rPr>
              <a:t>according to Business Insider</a:t>
            </a:r>
            <a:r>
              <a:rPr lang="en-US" sz="1650" dirty="0"/>
              <a:t> research. When those parents fire up Netflix one day in late 2019 and suddenly can’t find the Disney content they want, will they drop Netflix?</a:t>
            </a:r>
          </a:p>
          <a:p>
            <a:endParaRPr lang="en-US" sz="1650" dirty="0"/>
          </a:p>
          <a:p>
            <a:r>
              <a:rPr lang="en-US" sz="1650" dirty="0"/>
              <a:t>Disney has not yet shared the Disney+ subscription price, but we do know it will be south of $10 per month, after </a:t>
            </a:r>
            <a:r>
              <a:rPr lang="en-US" sz="1650" dirty="0" err="1"/>
              <a:t>Iger</a:t>
            </a:r>
            <a:r>
              <a:rPr lang="en-US" sz="1650" dirty="0"/>
              <a:t> said on an earnings call last year that Disney’s plan is, “to price this substantially below where Netflix is,” though that is also, “reflective of the fact that it will have substantially less volume.”</a:t>
            </a:r>
          </a:p>
          <a:p>
            <a:endParaRPr lang="en-US" sz="1650" dirty="0"/>
          </a:p>
          <a:p>
            <a:r>
              <a:rPr lang="en-US" sz="1650" dirty="0"/>
              <a:t>Critics have harped on that last point—that Disney+ will not have a large library of content at launch—but a laundry list of big releases that </a:t>
            </a:r>
            <a:r>
              <a:rPr lang="en-US" sz="1650" dirty="0" err="1"/>
              <a:t>Iger</a:t>
            </a:r>
            <a:r>
              <a:rPr lang="en-US" sz="1650" dirty="0"/>
              <a:t> rattled off in August on Disney’s third-quarter earnings call still raised eyebrows: “Captain Marvel,” “Dumbo,” “Avengers 4,” “Aladdin,” “Toy Story 4,” “Artemis Fowl,” Disney’s live-action “Lion King,” “Jungle Cruise,” “Frozen 2,” and “Star Wars: Episode 9” are all hitting theaters in 2019 and will all go straight to Disney+ after they finish their theatrical run.  That’s a powerful slate of content for Disney+ and a shot across the bow for Netflix.</a:t>
            </a:r>
          </a:p>
        </p:txBody>
      </p:sp>
    </p:spTree>
    <p:extLst>
      <p:ext uri="{BB962C8B-B14F-4D97-AF65-F5344CB8AC3E}">
        <p14:creationId xmlns:p14="http://schemas.microsoft.com/office/powerpoint/2010/main" val="1878340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239712" y="-30163"/>
            <a:ext cx="9448801" cy="939800"/>
          </a:xfrm>
        </p:spPr>
        <p:txBody>
          <a:bodyPr/>
          <a:lstStyle/>
          <a:p>
            <a:pPr algn="l"/>
            <a:r>
              <a:rPr lang="en-US" altLang="en-US" sz="1800" dirty="0">
                <a:ea typeface="ＭＳ Ｐゴシック" panose="020B0600070205080204" pitchFamily="34" charset="-128"/>
              </a:rPr>
              <a:t>Technology Current Events: “Singles’ Day: China’s $25 billion shopping festival explained</a:t>
            </a:r>
            <a:r>
              <a:rPr lang="en-US" sz="1800" dirty="0"/>
              <a:t>”, Tech Crunch, November 9, 2018. </a:t>
            </a:r>
            <a:r>
              <a:rPr lang="en-US" sz="1800" dirty="0">
                <a:hlinkClick r:id="rId2"/>
              </a:rPr>
              <a:t>https://techcrunch.com/2018/11/09/alibaba-singles-day-11-festival/</a:t>
            </a:r>
            <a:r>
              <a:rPr lang="en-US" sz="1800" dirty="0"/>
              <a:t> </a:t>
            </a:r>
            <a:endParaRPr lang="en-US" altLang="en-US" sz="1800" u="sng" dirty="0">
              <a:ea typeface="ＭＳ Ｐゴシック" panose="020B0600070205080204" pitchFamily="34" charset="-128"/>
            </a:endParaRPr>
          </a:p>
        </p:txBody>
      </p:sp>
      <p:sp>
        <p:nvSpPr>
          <p:cNvPr id="2" name="TextBox 1">
            <a:extLst>
              <a:ext uri="{FF2B5EF4-FFF2-40B4-BE49-F238E27FC236}">
                <a16:creationId xmlns:a16="http://schemas.microsoft.com/office/drawing/2014/main" id="{E93BE77A-2304-49AF-8565-F33DD981970A}"/>
              </a:ext>
            </a:extLst>
          </p:cNvPr>
          <p:cNvSpPr txBox="1"/>
          <p:nvPr/>
        </p:nvSpPr>
        <p:spPr>
          <a:xfrm>
            <a:off x="239712" y="924718"/>
            <a:ext cx="9677400" cy="6824945"/>
          </a:xfrm>
          <a:prstGeom prst="rect">
            <a:avLst/>
          </a:prstGeom>
          <a:noFill/>
        </p:spPr>
        <p:txBody>
          <a:bodyPr wrap="square" rtlCol="0">
            <a:spAutoFit/>
          </a:bodyPr>
          <a:lstStyle/>
          <a:p>
            <a:r>
              <a:rPr lang="en-US" sz="1700" b="1" dirty="0"/>
              <a:t>This Sunday is November</a:t>
            </a:r>
            <a:r>
              <a:rPr lang="en-US" sz="1700" dirty="0"/>
              <a:t> 11, an auspicious date within the Chinese tech community because it marks Singles’ Day, the world’s largest online shopping day. This year is particularly poignant because it will be the tenth edition of the annual event — also known as Double Eleven — since it was created by Alibaba, the Chinese e-commerce giant.</a:t>
            </a:r>
          </a:p>
          <a:p>
            <a:r>
              <a:rPr lang="en-US" sz="1700" dirty="0"/>
              <a:t>Singles’ Day is huge business today. </a:t>
            </a:r>
            <a:r>
              <a:rPr lang="en-US" sz="1700" dirty="0">
                <a:hlinkClick r:id="rId3"/>
              </a:rPr>
              <a:t>Alibaba sold more than $25 billion</a:t>
            </a:r>
            <a:r>
              <a:rPr lang="en-US" sz="1700" dirty="0"/>
              <a:t> in goods last year as 11.11 moved outside of China into other regions within Asia and beyond. The company has consistently grown its sales tally year-on-year, so it’s fair to expect $35 billion or more in trading to take place this Sunday — even though there are doubts over China’s economy and an ongoing trade war with the U.S.</a:t>
            </a:r>
          </a:p>
          <a:p>
            <a:br>
              <a:rPr lang="en-US" sz="1700" dirty="0"/>
            </a:br>
            <a:r>
              <a:rPr lang="en-US" sz="1700" dirty="0"/>
              <a:t>The event is akin to Black Friday and Cyber Monday in the U.S., but it is 2.5 times larger than both of those dates put together. Alibaba discounts a range of products across its online sales platforms, which include its Taobao marketplace, </a:t>
            </a:r>
            <a:r>
              <a:rPr lang="en-US" sz="1700" dirty="0" err="1"/>
              <a:t>Tmall</a:t>
            </a:r>
            <a:r>
              <a:rPr lang="en-US" sz="1700" dirty="0"/>
              <a:t> store for brands, AliExpress international services and — more recently — its global businesses. Those include Lazada in Southeast Asia and India’s Paytm, which counts Alibaba and Ant Financial as major investors.</a:t>
            </a:r>
          </a:p>
          <a:p>
            <a:r>
              <a:rPr lang="en-US" sz="1700" dirty="0"/>
              <a:t>The sale covers obvious goods like smartphones, TVs and other big-ticket consumer items, but also fashion, clothing, furniture, health products and more. The less expected items that sell well include cleaning products, toilet paper and daily perishables. There’s also </a:t>
            </a:r>
            <a:r>
              <a:rPr lang="en-US" sz="1700" dirty="0">
                <a:hlinkClick r:id="rId4"/>
              </a:rPr>
              <a:t>a strong demand for cars</a:t>
            </a:r>
            <a:r>
              <a:rPr lang="en-US" sz="1700" dirty="0"/>
              <a:t>, among other things.</a:t>
            </a:r>
          </a:p>
          <a:p>
            <a:endParaRPr lang="en-US" sz="1700" dirty="0"/>
          </a:p>
          <a:p>
            <a:r>
              <a:rPr lang="en-US" sz="1700" dirty="0"/>
              <a:t>In total, Alibaba saw 1.48 billion transactions worldwide last year, with a peak of 325,000 orders per second. Its Alipay payment service clocked 1.5 billion payment transactions, with total orders reaching 812 million. All the while, a dominant 90 percent of sales came from mobile devices — that’s well ahead of the U.S., which saw </a:t>
            </a:r>
            <a:r>
              <a:rPr lang="en-US" sz="1700" dirty="0">
                <a:hlinkClick r:id="rId5"/>
              </a:rPr>
              <a:t>37 percent during Black Friday</a:t>
            </a:r>
            <a:r>
              <a:rPr lang="en-US" sz="1700" dirty="0"/>
              <a:t> and </a:t>
            </a:r>
            <a:r>
              <a:rPr lang="en-US" sz="1700" dirty="0">
                <a:hlinkClick r:id="rId6"/>
              </a:rPr>
              <a:t>33 percent on Cyber Monday</a:t>
            </a:r>
            <a:r>
              <a:rPr lang="en-US" sz="1700" dirty="0"/>
              <a:t>.</a:t>
            </a:r>
          </a:p>
        </p:txBody>
      </p:sp>
    </p:spTree>
    <p:extLst>
      <p:ext uri="{BB962C8B-B14F-4D97-AF65-F5344CB8AC3E}">
        <p14:creationId xmlns:p14="http://schemas.microsoft.com/office/powerpoint/2010/main" val="891824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239712" y="-30163"/>
            <a:ext cx="9448801" cy="939800"/>
          </a:xfrm>
        </p:spPr>
        <p:txBody>
          <a:bodyPr/>
          <a:lstStyle/>
          <a:p>
            <a:pPr algn="l"/>
            <a:r>
              <a:rPr lang="en-US" altLang="en-US" sz="1800" dirty="0">
                <a:ea typeface="ＭＳ Ｐゴシック" panose="020B0600070205080204" pitchFamily="34" charset="-128"/>
              </a:rPr>
              <a:t>Technology Current Events: “Hit or miss, Samsung’s foldable phone is a big deal</a:t>
            </a:r>
            <a:r>
              <a:rPr lang="en-US" sz="1800" dirty="0"/>
              <a:t>”, </a:t>
            </a:r>
            <a:r>
              <a:rPr lang="en-US" sz="1800" dirty="0" err="1"/>
              <a:t>Engadget</a:t>
            </a:r>
            <a:r>
              <a:rPr lang="en-US" sz="1800" dirty="0"/>
              <a:t>, November 8, 2018. </a:t>
            </a:r>
            <a:r>
              <a:rPr lang="en-US" sz="1800" dirty="0">
                <a:hlinkClick r:id="rId2"/>
              </a:rPr>
              <a:t>https://www.engadget.com/2018/11/08/samsung-foldable-phone-infinity-flex/</a:t>
            </a:r>
            <a:r>
              <a:rPr lang="en-US" sz="1800" dirty="0"/>
              <a:t> </a:t>
            </a:r>
            <a:endParaRPr lang="en-US" altLang="en-US" sz="1800" u="sng" dirty="0">
              <a:ea typeface="ＭＳ Ｐゴシック" panose="020B0600070205080204" pitchFamily="34" charset="-128"/>
            </a:endParaRPr>
          </a:p>
        </p:txBody>
      </p:sp>
      <p:sp>
        <p:nvSpPr>
          <p:cNvPr id="2" name="TextBox 1">
            <a:extLst>
              <a:ext uri="{FF2B5EF4-FFF2-40B4-BE49-F238E27FC236}">
                <a16:creationId xmlns:a16="http://schemas.microsoft.com/office/drawing/2014/main" id="{E93BE77A-2304-49AF-8565-F33DD981970A}"/>
              </a:ext>
            </a:extLst>
          </p:cNvPr>
          <p:cNvSpPr txBox="1"/>
          <p:nvPr/>
        </p:nvSpPr>
        <p:spPr>
          <a:xfrm>
            <a:off x="239712" y="924718"/>
            <a:ext cx="9677400" cy="3539430"/>
          </a:xfrm>
          <a:prstGeom prst="rect">
            <a:avLst/>
          </a:prstGeom>
          <a:noFill/>
        </p:spPr>
        <p:txBody>
          <a:bodyPr wrap="square" rtlCol="0">
            <a:spAutoFit/>
          </a:bodyPr>
          <a:lstStyle/>
          <a:p>
            <a:pPr fontAlgn="t"/>
            <a:r>
              <a:rPr lang="en-US" sz="1600" i="1" dirty="0"/>
              <a:t>How would I use it?</a:t>
            </a:r>
            <a:endParaRPr lang="en-US" sz="1600" dirty="0"/>
          </a:p>
          <a:p>
            <a:pPr fontAlgn="t"/>
            <a:r>
              <a:rPr lang="en-US" sz="1600" dirty="0"/>
              <a:t>That's what we were all thinking as Samsung's Justin Denison whipped out a </a:t>
            </a:r>
            <a:r>
              <a:rPr lang="en-US" sz="1600" dirty="0">
                <a:hlinkClick r:id="rId3"/>
              </a:rPr>
              <a:t>prototype folding smartphone</a:t>
            </a:r>
            <a:r>
              <a:rPr lang="en-US" sz="1600" dirty="0"/>
              <a:t>. A phone that can </a:t>
            </a:r>
            <a:r>
              <a:rPr lang="en-US" sz="1600" dirty="0">
                <a:hlinkClick r:id="rId4"/>
              </a:rPr>
              <a:t>open up</a:t>
            </a:r>
            <a:r>
              <a:rPr lang="en-US" sz="1600" dirty="0"/>
              <a:t> to become a 7.3-inch tablet would be pretty handy when out and about. Like when writing on the go, or watching Netflix on a train or in a hotel room, for a start. A pocket-sized device that could double in size when required would be </a:t>
            </a:r>
            <a:r>
              <a:rPr lang="en-US" sz="1600" i="1" dirty="0"/>
              <a:t>awfully</a:t>
            </a:r>
            <a:r>
              <a:rPr lang="en-US" sz="1600" dirty="0"/>
              <a:t> handy.</a:t>
            </a:r>
          </a:p>
          <a:p>
            <a:pPr fontAlgn="t"/>
            <a:endParaRPr lang="en-US" sz="1600" dirty="0"/>
          </a:p>
          <a:p>
            <a:pPr fontAlgn="t"/>
            <a:r>
              <a:rPr lang="en-US" sz="1600" dirty="0"/>
              <a:t>But, the as-yet nonexistent Samsung device that will carry its Infinity Flex Display could easily crash and burn. Purely on a technical level, its initial form is bulky as hell. This is in order to accommodate the display and its flexing hinge. The prototype that Denison showed off at Samsung's Developer Conference looked as bulky as a Nokia Communicator.</a:t>
            </a:r>
          </a:p>
          <a:p>
            <a:pPr fontAlgn="t"/>
            <a:endParaRPr lang="en-US" sz="1600" dirty="0"/>
          </a:p>
          <a:p>
            <a:pPr fontAlgn="t"/>
            <a:r>
              <a:rPr lang="en-US" sz="1600" dirty="0"/>
              <a:t>Why did the executive have to pull the phone out in total darkness? Perhaps the backlight is weak, or there's an issue with power draw that would make extended use problematic. Powering a smaller 5-inch LCD and a 7.3-inch flexible OLED will take quite a lot of juice. </a:t>
            </a:r>
          </a:p>
        </p:txBody>
      </p:sp>
      <p:pic>
        <p:nvPicPr>
          <p:cNvPr id="3" name="Picture 2">
            <a:extLst>
              <a:ext uri="{FF2B5EF4-FFF2-40B4-BE49-F238E27FC236}">
                <a16:creationId xmlns:a16="http://schemas.microsoft.com/office/drawing/2014/main" id="{7500FCE8-457E-EC40-9DB0-7E6A3494A37B}"/>
              </a:ext>
            </a:extLst>
          </p:cNvPr>
          <p:cNvPicPr>
            <a:picLocks noChangeAspect="1"/>
          </p:cNvPicPr>
          <p:nvPr/>
        </p:nvPicPr>
        <p:blipFill>
          <a:blip r:embed="rId5"/>
          <a:stretch>
            <a:fillRect/>
          </a:stretch>
        </p:blipFill>
        <p:spPr>
          <a:xfrm>
            <a:off x="3109079" y="4443899"/>
            <a:ext cx="6655633" cy="2993538"/>
          </a:xfrm>
          <a:prstGeom prst="rect">
            <a:avLst/>
          </a:prstGeom>
        </p:spPr>
      </p:pic>
      <p:sp>
        <p:nvSpPr>
          <p:cNvPr id="5" name="TextBox 4">
            <a:extLst>
              <a:ext uri="{FF2B5EF4-FFF2-40B4-BE49-F238E27FC236}">
                <a16:creationId xmlns:a16="http://schemas.microsoft.com/office/drawing/2014/main" id="{51F44CDC-478E-DB43-8EC8-DE637714E2EB}"/>
              </a:ext>
            </a:extLst>
          </p:cNvPr>
          <p:cNvSpPr txBox="1"/>
          <p:nvPr/>
        </p:nvSpPr>
        <p:spPr>
          <a:xfrm>
            <a:off x="253873" y="4465637"/>
            <a:ext cx="2729040" cy="2554545"/>
          </a:xfrm>
          <a:prstGeom prst="rect">
            <a:avLst/>
          </a:prstGeom>
          <a:noFill/>
        </p:spPr>
        <p:txBody>
          <a:bodyPr wrap="square" rtlCol="0">
            <a:spAutoFit/>
          </a:bodyPr>
          <a:lstStyle/>
          <a:p>
            <a:pPr fontAlgn="t"/>
            <a:r>
              <a:rPr lang="en-US" sz="1600" dirty="0"/>
              <a:t>At a guess, 4,000mAh is the smallest battery the phone could use, giving it parity with Samsung's </a:t>
            </a:r>
            <a:r>
              <a:rPr lang="en-US" sz="1600" dirty="0">
                <a:hlinkClick r:id="rId6"/>
              </a:rPr>
              <a:t>other 7-inch tablets</a:t>
            </a:r>
            <a:r>
              <a:rPr lang="en-US" sz="1600" dirty="0"/>
              <a:t>. It's also worth adding that a hinge, like any moving part, introduces a point of failure that you won't find on other mobile devices.</a:t>
            </a:r>
          </a:p>
        </p:txBody>
      </p:sp>
    </p:spTree>
    <p:extLst>
      <p:ext uri="{BB962C8B-B14F-4D97-AF65-F5344CB8AC3E}">
        <p14:creationId xmlns:p14="http://schemas.microsoft.com/office/powerpoint/2010/main" val="426658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F7F0E2C-A18E-4383-A078-5581D5701770}"/>
              </a:ext>
            </a:extLst>
          </p:cNvPr>
          <p:cNvSpPr>
            <a:spLocks noGrp="1" noChangeArrowheads="1"/>
          </p:cNvSpPr>
          <p:nvPr>
            <p:ph type="title"/>
          </p:nvPr>
        </p:nvSpPr>
        <p:spPr>
          <a:xfrm>
            <a:off x="604838" y="-411163"/>
            <a:ext cx="8866187" cy="1473200"/>
          </a:xfrm>
        </p:spPr>
        <p:txBody>
          <a:bodyPr/>
          <a:lstStyle/>
          <a:p>
            <a:pPr eaLnBrk="1" hangingPunct="1">
              <a:defRPr/>
            </a:pPr>
            <a:r>
              <a:rPr lang="en-US" altLang="en-US" sz="3200" dirty="0"/>
              <a:t>Managing IT Resources</a:t>
            </a:r>
            <a:br>
              <a:rPr lang="en-US" altLang="en-US" sz="3200" dirty="0"/>
            </a:br>
            <a:r>
              <a:rPr lang="en-US" altLang="en-US" sz="3200" dirty="0"/>
              <a:t>Class Outline: Mon, Nov 12, 2018</a:t>
            </a:r>
          </a:p>
        </p:txBody>
      </p:sp>
      <p:sp>
        <p:nvSpPr>
          <p:cNvPr id="6147" name="Rectangle 3">
            <a:extLst>
              <a:ext uri="{FF2B5EF4-FFF2-40B4-BE49-F238E27FC236}">
                <a16:creationId xmlns:a16="http://schemas.microsoft.com/office/drawing/2014/main" id="{31FF32C9-E951-4F7B-B228-5D72CCC2D9FB}"/>
              </a:ext>
            </a:extLst>
          </p:cNvPr>
          <p:cNvSpPr>
            <a:spLocks noGrp="1"/>
          </p:cNvSpPr>
          <p:nvPr>
            <p:ph idx="1"/>
          </p:nvPr>
        </p:nvSpPr>
        <p:spPr>
          <a:xfrm>
            <a:off x="696912" y="1189037"/>
            <a:ext cx="9199563" cy="5795963"/>
          </a:xfrm>
        </p:spPr>
        <p:txBody>
          <a:bodyPr/>
          <a:lstStyle/>
          <a:p>
            <a:pPr eaLnBrk="1" hangingPunct="1">
              <a:lnSpc>
                <a:spcPct val="80000"/>
              </a:lnSpc>
            </a:pPr>
            <a:r>
              <a:rPr lang="en-US" altLang="en-US" sz="2000" dirty="0">
                <a:solidFill>
                  <a:schemeClr val="tx1"/>
                </a:solidFill>
                <a:ea typeface="ＭＳ Ｐゴシック" panose="020B0600070205080204" pitchFamily="34" charset="-128"/>
              </a:rPr>
              <a:t>MITR Term Project</a:t>
            </a:r>
          </a:p>
          <a:p>
            <a:pPr lvl="1" eaLnBrk="1" hangingPunct="1">
              <a:lnSpc>
                <a:spcPct val="80000"/>
              </a:lnSpc>
            </a:pPr>
            <a:r>
              <a:rPr lang="en-US" altLang="en-US" sz="1800" dirty="0">
                <a:solidFill>
                  <a:schemeClr val="tx1"/>
                </a:solidFill>
                <a:ea typeface="ＭＳ Ｐゴシック" panose="020B0600070205080204" pitchFamily="34" charset="-128"/>
              </a:rPr>
              <a:t>Schedule Meetings with Client and Invite Faculty to Meetings</a:t>
            </a:r>
          </a:p>
          <a:p>
            <a:pPr lvl="1" eaLnBrk="1" hangingPunct="1">
              <a:lnSpc>
                <a:spcPct val="80000"/>
              </a:lnSpc>
            </a:pPr>
            <a:r>
              <a:rPr lang="en-US" altLang="en-US" sz="1800" dirty="0">
                <a:solidFill>
                  <a:schemeClr val="tx1"/>
                </a:solidFill>
                <a:ea typeface="ＭＳ Ｐゴシック" panose="020B0600070205080204" pitchFamily="34" charset="-128"/>
              </a:rPr>
              <a:t>Work on Design and Development</a:t>
            </a:r>
          </a:p>
          <a:p>
            <a:pPr lvl="1" eaLnBrk="1" hangingPunct="1">
              <a:lnSpc>
                <a:spcPct val="80000"/>
              </a:lnSpc>
            </a:pPr>
            <a:r>
              <a:rPr lang="en-US" altLang="en-US" sz="1800" dirty="0">
                <a:solidFill>
                  <a:srgbClr val="FF0000"/>
                </a:solidFill>
                <a:ea typeface="ＭＳ Ｐゴシック" panose="020B0600070205080204" pitchFamily="34" charset="-128"/>
              </a:rPr>
              <a:t>Draft of Entire Term Project Final Report on Nov 19 by 9 PM</a:t>
            </a:r>
            <a:r>
              <a:rPr lang="en-US" altLang="en-US" sz="2000" dirty="0">
                <a:solidFill>
                  <a:schemeClr val="tx1"/>
                </a:solidFill>
                <a:ea typeface="ＭＳ Ｐゴシック" panose="020B0600070205080204" pitchFamily="34" charset="-128"/>
              </a:rPr>
              <a:t> </a:t>
            </a:r>
          </a:p>
          <a:p>
            <a:pPr lvl="1" eaLnBrk="1" hangingPunct="1">
              <a:lnSpc>
                <a:spcPct val="80000"/>
              </a:lnSpc>
            </a:pPr>
            <a:r>
              <a:rPr lang="en-US" sz="1800" dirty="0">
                <a:solidFill>
                  <a:srgbClr val="FF0000"/>
                </a:solidFill>
                <a:ea typeface="ＭＳ Ｐゴシック" panose="020B0600070205080204" pitchFamily="34" charset="-128"/>
              </a:rPr>
              <a:t>Final Presentations on Dec 6 and Dec 10</a:t>
            </a:r>
          </a:p>
          <a:p>
            <a:pPr lvl="1" eaLnBrk="1" hangingPunct="1">
              <a:lnSpc>
                <a:spcPct val="80000"/>
              </a:lnSpc>
            </a:pPr>
            <a:r>
              <a:rPr lang="en-US" sz="1800" dirty="0">
                <a:solidFill>
                  <a:srgbClr val="FF0000"/>
                </a:solidFill>
                <a:ea typeface="ＭＳ Ｐゴシック" panose="020B0600070205080204" pitchFamily="34" charset="-128"/>
              </a:rPr>
              <a:t>All Teams Submit Final Reports on Dec 10</a:t>
            </a:r>
          </a:p>
          <a:p>
            <a:pPr lvl="1" eaLnBrk="1" hangingPunct="1">
              <a:lnSpc>
                <a:spcPct val="80000"/>
              </a:lnSpc>
            </a:pPr>
            <a:r>
              <a:rPr lang="en-US" sz="1800" dirty="0">
                <a:solidFill>
                  <a:srgbClr val="FF0000"/>
                </a:solidFill>
                <a:ea typeface="ＭＳ Ｐゴシック" panose="020B0600070205080204" pitchFamily="34" charset="-128"/>
              </a:rPr>
              <a:t>All Students Grade and Rank all Presentations by Dec 11</a:t>
            </a:r>
          </a:p>
          <a:p>
            <a:pPr lvl="1" eaLnBrk="1" hangingPunct="1">
              <a:lnSpc>
                <a:spcPct val="80000"/>
              </a:lnSpc>
            </a:pPr>
            <a:r>
              <a:rPr lang="en-US" sz="1800" dirty="0">
                <a:solidFill>
                  <a:srgbClr val="FF0000"/>
                </a:solidFill>
                <a:ea typeface="ＭＳ Ｐゴシック" panose="020B0600070205080204" pitchFamily="34" charset="-128"/>
              </a:rPr>
              <a:t>All Students Complete Peer Evaluations of Their Team by Dec 11</a:t>
            </a:r>
            <a:endParaRPr lang="en-US" sz="1800" dirty="0">
              <a:solidFill>
                <a:srgbClr val="FF0000"/>
              </a:solidFill>
            </a:endParaRPr>
          </a:p>
          <a:p>
            <a:r>
              <a:rPr lang="en-US" altLang="en-US" sz="2000" dirty="0">
                <a:ea typeface="ＭＳ Ｐゴシック" panose="020B0600070205080204" pitchFamily="34" charset="-128"/>
              </a:rPr>
              <a:t>Quiz</a:t>
            </a:r>
          </a:p>
          <a:p>
            <a:r>
              <a:rPr lang="en-US" altLang="en-US" sz="2000" dirty="0">
                <a:ea typeface="ＭＳ Ｐゴシック" panose="020B0600070205080204" pitchFamily="34" charset="-128"/>
              </a:rPr>
              <a:t>Current Event Articles</a:t>
            </a:r>
          </a:p>
          <a:p>
            <a:r>
              <a:rPr lang="en-US" altLang="en-US" sz="2000" dirty="0">
                <a:ea typeface="ＭＳ Ｐゴシック" panose="020B0600070205080204" pitchFamily="34" charset="-128"/>
              </a:rPr>
              <a:t>Chapter 9: Social Media, Peer Production and Leveraging the Crowd</a:t>
            </a:r>
          </a:p>
          <a:p>
            <a:r>
              <a:rPr lang="en-US" altLang="en-US" sz="2000" dirty="0">
                <a:ea typeface="ＭＳ Ｐゴシック" panose="020B0600070205080204" pitchFamily="34" charset="-128"/>
              </a:rPr>
              <a:t>Chapter 10: The Sharing Economy, Collaborative Consumption and Efficient Markets through Tech</a:t>
            </a:r>
          </a:p>
          <a:p>
            <a:r>
              <a:rPr lang="en-US" altLang="en-US" sz="2000" dirty="0">
                <a:solidFill>
                  <a:srgbClr val="FF0000"/>
                </a:solidFill>
                <a:ea typeface="ＭＳ Ｐゴシック" panose="020B0600070205080204" pitchFamily="34" charset="-128"/>
              </a:rPr>
              <a:t>Facebook Case on Thurs, Nov 15</a:t>
            </a:r>
          </a:p>
          <a:p>
            <a:endParaRPr lang="en-US" altLang="en-US" sz="1800" dirty="0">
              <a:ea typeface="ＭＳ Ｐゴシック" panose="020B0600070205080204" pitchFamily="34" charset="-128"/>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548823"/>
            <a:ext cx="10080625" cy="2364146"/>
          </a:xfrm>
          <a:prstGeom prst="rect">
            <a:avLst/>
          </a:prstGeom>
          <a:solidFill>
            <a:srgbClr val="006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0" y="2542922"/>
            <a:ext cx="5684352" cy="932115"/>
          </a:xfrm>
          <a:prstGeom prst="rect">
            <a:avLst/>
          </a:prstGeom>
          <a:noFill/>
        </p:spPr>
        <p:txBody>
          <a:bodyPr wrap="square" rtlCol="0">
            <a:spAutoFit/>
          </a:bodyPr>
          <a:lstStyle/>
          <a:p>
            <a:r>
              <a:rPr lang="en-US" sz="5457" b="1" dirty="0">
                <a:solidFill>
                  <a:srgbClr val="006CA7"/>
                </a:solidFill>
                <a:latin typeface="Roboto" charset="0"/>
                <a:ea typeface="Roboto" charset="0"/>
                <a:cs typeface="Roboto" charset="0"/>
              </a:rPr>
              <a:t>CHAPTER 9</a:t>
            </a:r>
          </a:p>
        </p:txBody>
      </p:sp>
      <p:sp>
        <p:nvSpPr>
          <p:cNvPr id="6" name="TextBox 5"/>
          <p:cNvSpPr txBox="1"/>
          <p:nvPr/>
        </p:nvSpPr>
        <p:spPr>
          <a:xfrm>
            <a:off x="357021" y="3484048"/>
            <a:ext cx="9037561" cy="2382575"/>
          </a:xfrm>
          <a:prstGeom prst="rect">
            <a:avLst/>
          </a:prstGeom>
          <a:noFill/>
        </p:spPr>
        <p:txBody>
          <a:bodyPr wrap="square" rtlCol="0">
            <a:spAutoFit/>
          </a:bodyPr>
          <a:lstStyle/>
          <a:p>
            <a:r>
              <a:rPr lang="en-US" sz="4961" cap="all" dirty="0">
                <a:solidFill>
                  <a:schemeClr val="bg1"/>
                </a:solidFill>
                <a:latin typeface="Roboto" charset="0"/>
                <a:ea typeface="Roboto" charset="0"/>
                <a:cs typeface="Roboto" charset="0"/>
              </a:rPr>
              <a:t>Social Media, Peer Production, and leverage the crowd</a:t>
            </a:r>
          </a:p>
        </p:txBody>
      </p:sp>
    </p:spTree>
    <p:extLst>
      <p:ext uri="{BB962C8B-B14F-4D97-AF65-F5344CB8AC3E}">
        <p14:creationId xmlns:p14="http://schemas.microsoft.com/office/powerpoint/2010/main" val="737147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088" y="-487363"/>
            <a:ext cx="8735624" cy="1343942"/>
          </a:xfrm>
        </p:spPr>
        <p:txBody>
          <a:bodyPr/>
          <a:lstStyle/>
          <a:p>
            <a:pPr lvl="2"/>
            <a:r>
              <a:rPr lang="it-IT" sz="3086" dirty="0"/>
              <a:t>Internet Users in the World as of </a:t>
            </a:r>
            <a:r>
              <a:rPr lang="it-IT" sz="3086" dirty="0" err="1"/>
              <a:t>June</a:t>
            </a:r>
            <a:r>
              <a:rPr lang="it-IT" sz="3086" dirty="0"/>
              <a:t> 2018</a:t>
            </a:r>
            <a:br>
              <a:rPr lang="it-IT" sz="3086" dirty="0"/>
            </a:br>
            <a:r>
              <a:rPr lang="it-IT" sz="1984" dirty="0" err="1"/>
              <a:t>https</a:t>
            </a:r>
            <a:r>
              <a:rPr lang="it-IT" sz="1984" dirty="0"/>
              <a:t>://</a:t>
            </a:r>
            <a:r>
              <a:rPr lang="it-IT" sz="1984" dirty="0" err="1"/>
              <a:t>www.internetworldstats.com</a:t>
            </a:r>
            <a:r>
              <a:rPr lang="it-IT" sz="1984" dirty="0"/>
              <a:t>/</a:t>
            </a:r>
            <a:r>
              <a:rPr lang="it-IT" sz="1984" dirty="0" err="1"/>
              <a:t>stats.htm</a:t>
            </a:r>
            <a:endParaRPr lang="en-US" sz="3086" dirty="0"/>
          </a:p>
        </p:txBody>
      </p:sp>
      <p:sp>
        <p:nvSpPr>
          <p:cNvPr id="3" name="Slide Number Placeholder 2"/>
          <p:cNvSpPr>
            <a:spLocks noGrp="1"/>
          </p:cNvSpPr>
          <p:nvPr>
            <p:ph type="sldNum" sz="quarter" idx="12"/>
          </p:nvPr>
        </p:nvSpPr>
        <p:spPr/>
        <p:txBody>
          <a:bodyPr/>
          <a:lstStyle/>
          <a:p>
            <a:pPr>
              <a:defRPr/>
            </a:pPr>
            <a:fld id="{555BFE0A-15DC-4210-8191-84D55C644338}" type="slidenum">
              <a:rPr lang="en-US" smtClean="0"/>
              <a:pPr>
                <a:defRPr/>
              </a:pPr>
              <a:t>21</a:t>
            </a:fld>
            <a:endParaRPr lang="en-US"/>
          </a:p>
        </p:txBody>
      </p:sp>
      <p:sp>
        <p:nvSpPr>
          <p:cNvPr id="13" name="Text Box 12"/>
          <p:cNvSpPr txBox="1">
            <a:spLocks noChangeArrowheads="1"/>
          </p:cNvSpPr>
          <p:nvPr/>
        </p:nvSpPr>
        <p:spPr bwMode="auto">
          <a:xfrm>
            <a:off x="420510" y="6551718"/>
            <a:ext cx="1847921"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spcBef>
                <a:spcPct val="50000"/>
              </a:spcBef>
            </a:pPr>
            <a:endParaRPr lang="en-US" altLang="en-US" sz="2646">
              <a:latin typeface="Tahoma" pitchFamily="34" charset="0"/>
            </a:endParaRPr>
          </a:p>
        </p:txBody>
      </p:sp>
      <p:pic>
        <p:nvPicPr>
          <p:cNvPr id="6" name="Picture 5">
            <a:extLst>
              <a:ext uri="{FF2B5EF4-FFF2-40B4-BE49-F238E27FC236}">
                <a16:creationId xmlns:a16="http://schemas.microsoft.com/office/drawing/2014/main" id="{8250F31B-7FFB-C74C-8C03-1CF7B05D3698}"/>
              </a:ext>
            </a:extLst>
          </p:cNvPr>
          <p:cNvPicPr>
            <a:picLocks noChangeAspect="1"/>
          </p:cNvPicPr>
          <p:nvPr/>
        </p:nvPicPr>
        <p:blipFill>
          <a:blip r:embed="rId2"/>
          <a:stretch>
            <a:fillRect/>
          </a:stretch>
        </p:blipFill>
        <p:spPr>
          <a:xfrm>
            <a:off x="296862" y="1233487"/>
            <a:ext cx="9486900" cy="5092700"/>
          </a:xfrm>
          <a:prstGeom prst="rect">
            <a:avLst/>
          </a:prstGeom>
        </p:spPr>
      </p:pic>
    </p:spTree>
    <p:extLst>
      <p:ext uri="{BB962C8B-B14F-4D97-AF65-F5344CB8AC3E}">
        <p14:creationId xmlns:p14="http://schemas.microsoft.com/office/powerpoint/2010/main" val="3635156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2"/>
          <p:cNvSpPr txBox="1">
            <a:spLocks noChangeArrowheads="1"/>
          </p:cNvSpPr>
          <p:nvPr/>
        </p:nvSpPr>
        <p:spPr bwMode="auto">
          <a:xfrm>
            <a:off x="420510" y="6551718"/>
            <a:ext cx="1847921"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spcBef>
                <a:spcPct val="50000"/>
              </a:spcBef>
            </a:pPr>
            <a:endParaRPr lang="en-US" altLang="en-US" sz="2646">
              <a:latin typeface="Tahoma" pitchFamily="34" charset="0"/>
            </a:endParaRPr>
          </a:p>
        </p:txBody>
      </p:sp>
      <p:sp>
        <p:nvSpPr>
          <p:cNvPr id="3" name="TextBox 2">
            <a:extLst>
              <a:ext uri="{FF2B5EF4-FFF2-40B4-BE49-F238E27FC236}">
                <a16:creationId xmlns:a16="http://schemas.microsoft.com/office/drawing/2014/main" id="{DC280FD2-61C6-4456-9A83-5F1C5AEC87FB}"/>
              </a:ext>
            </a:extLst>
          </p:cNvPr>
          <p:cNvSpPr txBox="1"/>
          <p:nvPr/>
        </p:nvSpPr>
        <p:spPr>
          <a:xfrm>
            <a:off x="649110" y="122237"/>
            <a:ext cx="8734602" cy="1200329"/>
          </a:xfrm>
          <a:prstGeom prst="rect">
            <a:avLst/>
          </a:prstGeom>
          <a:noFill/>
        </p:spPr>
        <p:txBody>
          <a:bodyPr wrap="square" rtlCol="0">
            <a:spAutoFit/>
          </a:bodyPr>
          <a:lstStyle/>
          <a:p>
            <a:pPr algn="ctr"/>
            <a:r>
              <a:rPr lang="en-US" sz="2400" dirty="0"/>
              <a:t>Top 20 Internet Countries – 2017</a:t>
            </a:r>
          </a:p>
          <a:p>
            <a:pPr algn="ctr"/>
            <a:r>
              <a:rPr lang="en-US" sz="2400" dirty="0"/>
              <a:t>With the Highest Number of Internet Users</a:t>
            </a:r>
          </a:p>
          <a:p>
            <a:pPr algn="ctr"/>
            <a:r>
              <a:rPr lang="en-US" sz="2400" dirty="0">
                <a:hlinkClick r:id="rId2"/>
              </a:rPr>
              <a:t>http://www.internetworldstats.com/top20.htm</a:t>
            </a:r>
            <a:r>
              <a:rPr lang="en-US" sz="2400" dirty="0"/>
              <a:t> </a:t>
            </a:r>
          </a:p>
        </p:txBody>
      </p:sp>
      <p:pic>
        <p:nvPicPr>
          <p:cNvPr id="5" name="Picture 4">
            <a:extLst>
              <a:ext uri="{FF2B5EF4-FFF2-40B4-BE49-F238E27FC236}">
                <a16:creationId xmlns:a16="http://schemas.microsoft.com/office/drawing/2014/main" id="{AB3132DD-481B-4235-ADED-2B40342C0FD1}"/>
              </a:ext>
            </a:extLst>
          </p:cNvPr>
          <p:cNvPicPr>
            <a:picLocks noChangeAspect="1"/>
          </p:cNvPicPr>
          <p:nvPr/>
        </p:nvPicPr>
        <p:blipFill>
          <a:blip r:embed="rId3"/>
          <a:stretch>
            <a:fillRect/>
          </a:stretch>
        </p:blipFill>
        <p:spPr>
          <a:xfrm>
            <a:off x="239712" y="1680994"/>
            <a:ext cx="9668107" cy="5719341"/>
          </a:xfrm>
          <a:prstGeom prst="rect">
            <a:avLst/>
          </a:prstGeom>
        </p:spPr>
      </p:pic>
    </p:spTree>
    <p:extLst>
      <p:ext uri="{BB962C8B-B14F-4D97-AF65-F5344CB8AC3E}">
        <p14:creationId xmlns:p14="http://schemas.microsoft.com/office/powerpoint/2010/main" val="3994805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12"/>
          <p:cNvSpPr txBox="1">
            <a:spLocks noChangeArrowheads="1"/>
          </p:cNvSpPr>
          <p:nvPr/>
        </p:nvSpPr>
        <p:spPr bwMode="auto">
          <a:xfrm>
            <a:off x="420510" y="6551718"/>
            <a:ext cx="1847921"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spcBef>
                <a:spcPct val="50000"/>
              </a:spcBef>
            </a:pPr>
            <a:endParaRPr lang="en-US" altLang="en-US" sz="2646">
              <a:latin typeface="Tahoma" pitchFamily="34" charset="0"/>
            </a:endParaRPr>
          </a:p>
        </p:txBody>
      </p:sp>
      <p:sp>
        <p:nvSpPr>
          <p:cNvPr id="3" name="TextBox 2">
            <a:extLst>
              <a:ext uri="{FF2B5EF4-FFF2-40B4-BE49-F238E27FC236}">
                <a16:creationId xmlns:a16="http://schemas.microsoft.com/office/drawing/2014/main" id="{DC280FD2-61C6-4456-9A83-5F1C5AEC87FB}"/>
              </a:ext>
            </a:extLst>
          </p:cNvPr>
          <p:cNvSpPr txBox="1"/>
          <p:nvPr/>
        </p:nvSpPr>
        <p:spPr>
          <a:xfrm>
            <a:off x="420510" y="427037"/>
            <a:ext cx="4162602" cy="2308324"/>
          </a:xfrm>
          <a:prstGeom prst="rect">
            <a:avLst/>
          </a:prstGeom>
          <a:noFill/>
        </p:spPr>
        <p:txBody>
          <a:bodyPr wrap="square" rtlCol="0">
            <a:spAutoFit/>
          </a:bodyPr>
          <a:lstStyle/>
          <a:p>
            <a:r>
              <a:rPr lang="en-US" sz="2400" dirty="0"/>
              <a:t>Top 20 Internet Countries – 2018</a:t>
            </a:r>
          </a:p>
          <a:p>
            <a:r>
              <a:rPr lang="en-US" sz="2400" dirty="0"/>
              <a:t>With the Highest Number of Internet Users</a:t>
            </a:r>
          </a:p>
          <a:p>
            <a:r>
              <a:rPr lang="en-US" sz="2400" dirty="0">
                <a:hlinkClick r:id="rId2"/>
              </a:rPr>
              <a:t>http://www.internetworldstats.com/top20.htm</a:t>
            </a:r>
            <a:r>
              <a:rPr lang="en-US" sz="2400" dirty="0"/>
              <a:t> </a:t>
            </a:r>
          </a:p>
        </p:txBody>
      </p:sp>
      <p:pic>
        <p:nvPicPr>
          <p:cNvPr id="4" name="Picture 3">
            <a:extLst>
              <a:ext uri="{FF2B5EF4-FFF2-40B4-BE49-F238E27FC236}">
                <a16:creationId xmlns:a16="http://schemas.microsoft.com/office/drawing/2014/main" id="{DBD5801B-72B6-A143-AFB0-B8CAA89B8412}"/>
              </a:ext>
            </a:extLst>
          </p:cNvPr>
          <p:cNvPicPr>
            <a:picLocks noChangeAspect="1"/>
          </p:cNvPicPr>
          <p:nvPr/>
        </p:nvPicPr>
        <p:blipFill>
          <a:blip r:embed="rId3"/>
          <a:stretch>
            <a:fillRect/>
          </a:stretch>
        </p:blipFill>
        <p:spPr>
          <a:xfrm>
            <a:off x="4583112" y="198437"/>
            <a:ext cx="4953000" cy="7297420"/>
          </a:xfrm>
          <a:prstGeom prst="rect">
            <a:avLst/>
          </a:prstGeom>
        </p:spPr>
      </p:pic>
    </p:spTree>
    <p:extLst>
      <p:ext uri="{BB962C8B-B14F-4D97-AF65-F5344CB8AC3E}">
        <p14:creationId xmlns:p14="http://schemas.microsoft.com/office/powerpoint/2010/main" val="760410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92112" y="122241"/>
            <a:ext cx="2971799" cy="49529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Roboto" charset="0"/>
                <a:ea typeface="Roboto" charset="0"/>
                <a:cs typeface="Roboto" charset="0"/>
              </a:rPr>
              <a:t>MOST USED SOCIAL APPS in 2017. World Economic Forum.</a:t>
            </a:r>
          </a:p>
          <a:p>
            <a:r>
              <a:rPr lang="en-US" sz="2000" dirty="0">
                <a:latin typeface="Roboto" charset="0"/>
                <a:ea typeface="Roboto" charset="0"/>
                <a:cs typeface="Roboto" charset="0"/>
                <a:hlinkClick r:id="rId2"/>
              </a:rPr>
              <a:t>https://assets.weforum.org/editor/MWRs37B_A5a5INGyQwxmijU74_iHeD_EUYSf676cQ88.PNG</a:t>
            </a:r>
            <a:r>
              <a:rPr lang="en-US" sz="2000" dirty="0">
                <a:latin typeface="Roboto" charset="0"/>
                <a:ea typeface="Roboto" charset="0"/>
                <a:cs typeface="Roboto" charset="0"/>
              </a:rPr>
              <a:t> </a:t>
            </a:r>
          </a:p>
        </p:txBody>
      </p:sp>
      <p:pic>
        <p:nvPicPr>
          <p:cNvPr id="4098" name="Picture 2" descr="https://assets.weforum.org/editor/MWRs37B_A5a5INGyQwxmijU74_iHeD_EUYSf676cQ88.PNG">
            <a:extLst>
              <a:ext uri="{FF2B5EF4-FFF2-40B4-BE49-F238E27FC236}">
                <a16:creationId xmlns:a16="http://schemas.microsoft.com/office/drawing/2014/main" id="{95253642-629F-4683-ADA9-A4EA629BC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0587" y="312737"/>
            <a:ext cx="6638925" cy="727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745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650" y="1325430"/>
            <a:ext cx="4396273" cy="5749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46" dirty="0">
                <a:latin typeface="Roboto" charset="0"/>
                <a:ea typeface="Roboto" charset="0"/>
                <a:cs typeface="Roboto" charset="0"/>
              </a:rPr>
              <a:t>WEB 1.0 AND WEB 2.0</a:t>
            </a:r>
          </a:p>
        </p:txBody>
      </p:sp>
      <p:cxnSp>
        <p:nvCxnSpPr>
          <p:cNvPr id="3" name="Straight Connector 2"/>
          <p:cNvCxnSpPr/>
          <p:nvPr/>
        </p:nvCxnSpPr>
        <p:spPr>
          <a:xfrm>
            <a:off x="882054" y="2106734"/>
            <a:ext cx="8316516"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496" y="1420500"/>
            <a:ext cx="443148" cy="443148"/>
          </a:xfrm>
          <a:prstGeom prst="rect">
            <a:avLst/>
          </a:prstGeom>
        </p:spPr>
      </p:pic>
    </p:spTree>
    <p:extLst>
      <p:ext uri="{BB962C8B-B14F-4D97-AF65-F5344CB8AC3E}">
        <p14:creationId xmlns:p14="http://schemas.microsoft.com/office/powerpoint/2010/main" val="662718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650" y="1325430"/>
            <a:ext cx="4396273" cy="5749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46" dirty="0">
                <a:latin typeface="Roboto" charset="0"/>
                <a:ea typeface="Roboto" charset="0"/>
                <a:cs typeface="Roboto" charset="0"/>
              </a:rPr>
              <a:t>WEB 2.0</a:t>
            </a:r>
          </a:p>
        </p:txBody>
      </p:sp>
      <p:cxnSp>
        <p:nvCxnSpPr>
          <p:cNvPr id="3" name="Straight Connector 2"/>
          <p:cNvCxnSpPr/>
          <p:nvPr/>
        </p:nvCxnSpPr>
        <p:spPr>
          <a:xfrm>
            <a:off x="882054" y="2106734"/>
            <a:ext cx="8316516"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496" y="1420500"/>
            <a:ext cx="443148" cy="443148"/>
          </a:xfrm>
          <a:prstGeom prst="rect">
            <a:avLst/>
          </a:prstGeom>
        </p:spPr>
      </p:pic>
      <p:sp>
        <p:nvSpPr>
          <p:cNvPr id="7" name="Rounded Rectangle 6"/>
          <p:cNvSpPr/>
          <p:nvPr/>
        </p:nvSpPr>
        <p:spPr>
          <a:xfrm>
            <a:off x="1234007" y="2352475"/>
            <a:ext cx="7716892" cy="1616376"/>
          </a:xfrm>
          <a:prstGeom prst="roundRect">
            <a:avLst/>
          </a:prstGeom>
          <a:solidFill>
            <a:srgbClr val="006C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4"/>
          <p:cNvSpPr txBox="1">
            <a:spLocks/>
          </p:cNvSpPr>
          <p:nvPr/>
        </p:nvSpPr>
        <p:spPr>
          <a:xfrm>
            <a:off x="1393962" y="2499122"/>
            <a:ext cx="7292701" cy="132308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315" cap="all" dirty="0">
                <a:solidFill>
                  <a:schemeClr val="bg1"/>
                </a:solidFill>
                <a:latin typeface="Roboto" charset="0"/>
                <a:ea typeface="Roboto" charset="0"/>
                <a:cs typeface="Roboto" charset="0"/>
              </a:rPr>
              <a:t>Internet services that foster collaboration and information sharing </a:t>
            </a:r>
          </a:p>
          <a:p>
            <a:pPr marL="0" indent="0" algn="ctr">
              <a:buNone/>
            </a:pPr>
            <a:endParaRPr lang="en-US" sz="2315" cap="all" dirty="0">
              <a:solidFill>
                <a:schemeClr val="bg1"/>
              </a:solidFill>
              <a:latin typeface="Roboto" charset="0"/>
              <a:ea typeface="Roboto" charset="0"/>
              <a:cs typeface="Roboto" charset="0"/>
            </a:endParaRPr>
          </a:p>
        </p:txBody>
      </p:sp>
      <p:sp>
        <p:nvSpPr>
          <p:cNvPr id="9" name="Text Placeholder 3"/>
          <p:cNvSpPr txBox="1">
            <a:spLocks/>
          </p:cNvSpPr>
          <p:nvPr/>
        </p:nvSpPr>
        <p:spPr>
          <a:xfrm>
            <a:off x="1234007" y="4290385"/>
            <a:ext cx="7476464" cy="189011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b="1" dirty="0">
                <a:solidFill>
                  <a:schemeClr val="accent6">
                    <a:lumMod val="75000"/>
                  </a:schemeClr>
                </a:solidFill>
                <a:latin typeface="Roboto" charset="0"/>
                <a:ea typeface="Roboto" charset="0"/>
                <a:cs typeface="Roboto" charset="0"/>
              </a:rPr>
              <a:t>Peer production:</a:t>
            </a:r>
            <a:r>
              <a:rPr lang="en-US" sz="2400" dirty="0">
                <a:latin typeface="Roboto" charset="0"/>
                <a:ea typeface="Roboto" charset="0"/>
                <a:cs typeface="Roboto" charset="0"/>
              </a:rPr>
              <a:t> Collaboration between users to create content, products, and services.</a:t>
            </a:r>
          </a:p>
          <a:p>
            <a:pPr lvl="1"/>
            <a:r>
              <a:rPr lang="en-US" dirty="0">
                <a:latin typeface="Roboto" charset="0"/>
                <a:ea typeface="Roboto" charset="0"/>
                <a:cs typeface="Roboto" charset="0"/>
              </a:rPr>
              <a:t>Leveraged to create open source software that supports Web 2.0.</a:t>
            </a:r>
          </a:p>
          <a:p>
            <a:pPr lvl="1"/>
            <a:r>
              <a:rPr lang="en-US" b="1" dirty="0">
                <a:solidFill>
                  <a:schemeClr val="accent6">
                    <a:lumMod val="75000"/>
                  </a:schemeClr>
                </a:solidFill>
                <a:latin typeface="Roboto" charset="0"/>
                <a:ea typeface="Roboto" charset="0"/>
                <a:cs typeface="Roboto" charset="0"/>
              </a:rPr>
              <a:t>Collaborative consumption:</a:t>
            </a:r>
            <a:r>
              <a:rPr lang="en-US" dirty="0">
                <a:latin typeface="Roboto" charset="0"/>
                <a:ea typeface="Roboto" charset="0"/>
                <a:cs typeface="Roboto" charset="0"/>
              </a:rPr>
              <a:t> Participants share access to products and services, rather than having ownership.</a:t>
            </a:r>
          </a:p>
        </p:txBody>
      </p:sp>
    </p:spTree>
    <p:extLst>
      <p:ext uri="{BB962C8B-B14F-4D97-AF65-F5344CB8AC3E}">
        <p14:creationId xmlns:p14="http://schemas.microsoft.com/office/powerpoint/2010/main" val="681618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650" y="350837"/>
            <a:ext cx="4396273" cy="5749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46" dirty="0">
                <a:latin typeface="Roboto" charset="0"/>
                <a:ea typeface="Roboto" charset="0"/>
                <a:cs typeface="Roboto" charset="0"/>
              </a:rPr>
              <a:t>WEB 1.0 AND WEB 2.0</a:t>
            </a:r>
          </a:p>
        </p:txBody>
      </p:sp>
      <p:cxnSp>
        <p:nvCxnSpPr>
          <p:cNvPr id="3" name="Straight Connector 2"/>
          <p:cNvCxnSpPr/>
          <p:nvPr/>
        </p:nvCxnSpPr>
        <p:spPr>
          <a:xfrm>
            <a:off x="882054" y="808037"/>
            <a:ext cx="8316516"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496" y="274637"/>
            <a:ext cx="443148" cy="443148"/>
          </a:xfrm>
          <a:prstGeom prst="rect">
            <a:avLst/>
          </a:prstGeom>
        </p:spPr>
      </p:pic>
      <p:graphicFrame>
        <p:nvGraphicFramePr>
          <p:cNvPr id="8" name="Content Placeholder 6"/>
          <p:cNvGraphicFramePr>
            <a:graphicFrameLocks/>
          </p:cNvGraphicFramePr>
          <p:nvPr>
            <p:extLst>
              <p:ext uri="{D42A27DB-BD31-4B8C-83A1-F6EECF244321}">
                <p14:modId xmlns:p14="http://schemas.microsoft.com/office/powerpoint/2010/main" val="3717925838"/>
              </p:ext>
            </p:extLst>
          </p:nvPr>
        </p:nvGraphicFramePr>
        <p:xfrm>
          <a:off x="-1" y="1341451"/>
          <a:ext cx="10080625" cy="6172170"/>
        </p:xfrm>
        <a:graphic>
          <a:graphicData uri="http://schemas.openxmlformats.org/drawingml/2006/table">
            <a:tbl>
              <a:tblPr firstRow="1" bandRow="1">
                <a:tableStyleId>{B301B821-A1FF-4177-AEE7-76D212191A09}</a:tableStyleId>
              </a:tblPr>
              <a:tblGrid>
                <a:gridCol w="4533980">
                  <a:extLst>
                    <a:ext uri="{9D8B030D-6E8A-4147-A177-3AD203B41FA5}">
                      <a16:colId xmlns:a16="http://schemas.microsoft.com/office/drawing/2014/main" val="20000"/>
                    </a:ext>
                  </a:extLst>
                </a:gridCol>
                <a:gridCol w="5546645">
                  <a:extLst>
                    <a:ext uri="{9D8B030D-6E8A-4147-A177-3AD203B41FA5}">
                      <a16:colId xmlns:a16="http://schemas.microsoft.com/office/drawing/2014/main" val="20001"/>
                    </a:ext>
                  </a:extLst>
                </a:gridCol>
              </a:tblGrid>
              <a:tr h="517221">
                <a:tc>
                  <a:txBody>
                    <a:bodyPr/>
                    <a:lstStyle/>
                    <a:p>
                      <a:r>
                        <a:rPr lang="en-US" sz="2800" dirty="0"/>
                        <a:t>WEB 1.0</a:t>
                      </a:r>
                    </a:p>
                  </a:txBody>
                  <a:tcPr marL="75605" marR="75605" marT="37802" marB="37802">
                    <a:lnB w="12700" cmpd="sng">
                      <a:noFill/>
                    </a:lnB>
                  </a:tcPr>
                </a:tc>
                <a:tc>
                  <a:txBody>
                    <a:bodyPr/>
                    <a:lstStyle/>
                    <a:p>
                      <a:r>
                        <a:rPr lang="en-US" sz="2800" dirty="0"/>
                        <a:t>WEB 2.0</a:t>
                      </a:r>
                    </a:p>
                  </a:txBody>
                  <a:tcPr marL="75605" marR="75605" marT="37802" marB="37802">
                    <a:lnB w="12700" cmpd="sng">
                      <a:noFill/>
                    </a:lnB>
                  </a:tcPr>
                </a:tc>
                <a:extLst>
                  <a:ext uri="{0D108BD9-81ED-4DB2-BD59-A6C34878D82A}">
                    <a16:rowId xmlns:a16="http://schemas.microsoft.com/office/drawing/2014/main" val="10000"/>
                  </a:ext>
                </a:extLst>
              </a:tr>
              <a:tr h="5654949">
                <a:tc>
                  <a:txBody>
                    <a:bodyPr/>
                    <a:lstStyle/>
                    <a:p>
                      <a:r>
                        <a:rPr lang="en-US" sz="2400" dirty="0">
                          <a:latin typeface="Roboto" charset="0"/>
                          <a:ea typeface="Roboto" charset="0"/>
                          <a:cs typeface="Roboto" charset="0"/>
                        </a:rPr>
                        <a:t>Domain name</a:t>
                      </a:r>
                      <a:r>
                        <a:rPr lang="en-US" sz="2400" baseline="0" dirty="0">
                          <a:latin typeface="Roboto" charset="0"/>
                          <a:ea typeface="Roboto" charset="0"/>
                          <a:cs typeface="Roboto" charset="0"/>
                        </a:rPr>
                        <a:t> speculation</a:t>
                      </a:r>
                    </a:p>
                    <a:p>
                      <a:r>
                        <a:rPr lang="en-US" sz="2400" baseline="0" dirty="0">
                          <a:latin typeface="Roboto" charset="0"/>
                          <a:ea typeface="Roboto" charset="0"/>
                          <a:cs typeface="Roboto" charset="0"/>
                        </a:rPr>
                        <a:t>Publishing</a:t>
                      </a:r>
                    </a:p>
                    <a:p>
                      <a:r>
                        <a:rPr lang="en-US" sz="2400" baseline="0" dirty="0">
                          <a:latin typeface="Roboto" charset="0"/>
                          <a:ea typeface="Roboto" charset="0"/>
                          <a:cs typeface="Roboto" charset="0"/>
                        </a:rPr>
                        <a:t>Content management systems</a:t>
                      </a:r>
                    </a:p>
                    <a:p>
                      <a:r>
                        <a:rPr lang="en-US" sz="2400" baseline="0" dirty="0">
                          <a:latin typeface="Roboto" charset="0"/>
                          <a:ea typeface="Roboto" charset="0"/>
                          <a:cs typeface="Roboto" charset="0"/>
                        </a:rPr>
                        <a:t>Directories (taxonomy)</a:t>
                      </a:r>
                    </a:p>
                    <a:p>
                      <a:r>
                        <a:rPr lang="en-US" sz="2400" baseline="0" dirty="0">
                          <a:latin typeface="Roboto" charset="0"/>
                          <a:ea typeface="Roboto" charset="0"/>
                          <a:cs typeface="Roboto" charset="0"/>
                        </a:rPr>
                        <a:t>Britannica Online, Encarta</a:t>
                      </a:r>
                    </a:p>
                    <a:p>
                      <a:r>
                        <a:rPr lang="en-US" sz="2400" baseline="0" dirty="0">
                          <a:latin typeface="Roboto" charset="0"/>
                          <a:ea typeface="Roboto" charset="0"/>
                          <a:cs typeface="Roboto" charset="0"/>
                        </a:rPr>
                        <a:t>Personal websites</a:t>
                      </a:r>
                    </a:p>
                    <a:p>
                      <a:r>
                        <a:rPr lang="en-US" sz="2400" baseline="0" dirty="0" err="1">
                          <a:latin typeface="Roboto" charset="0"/>
                          <a:ea typeface="Roboto" charset="0"/>
                          <a:cs typeface="Roboto" charset="0"/>
                        </a:rPr>
                        <a:t>Ofoto</a:t>
                      </a:r>
                      <a:endParaRPr lang="en-US" sz="2400" baseline="0" dirty="0">
                        <a:latin typeface="Roboto" charset="0"/>
                        <a:ea typeface="Roboto" charset="0"/>
                        <a:cs typeface="Roboto" charset="0"/>
                      </a:endParaRPr>
                    </a:p>
                    <a:p>
                      <a:r>
                        <a:rPr lang="en-US" sz="2400" baseline="0" dirty="0">
                          <a:latin typeface="Roboto" charset="0"/>
                          <a:ea typeface="Roboto" charset="0"/>
                          <a:cs typeface="Roboto" charset="0"/>
                        </a:rPr>
                        <a:t>Instant messaging, SMS</a:t>
                      </a:r>
                    </a:p>
                    <a:p>
                      <a:r>
                        <a:rPr lang="en-US" sz="2400" baseline="0" dirty="0">
                          <a:latin typeface="Roboto" charset="0"/>
                          <a:ea typeface="Roboto" charset="0"/>
                          <a:cs typeface="Roboto" charset="0"/>
                        </a:rPr>
                        <a:t>Monster.com</a:t>
                      </a:r>
                    </a:p>
                    <a:p>
                      <a:r>
                        <a:rPr lang="en-US" sz="2400" baseline="0" dirty="0" err="1">
                          <a:latin typeface="Roboto" charset="0"/>
                          <a:ea typeface="Roboto" charset="0"/>
                          <a:cs typeface="Roboto" charset="0"/>
                        </a:rPr>
                        <a:t>RealNetworks</a:t>
                      </a:r>
                      <a:endParaRPr lang="en-US" sz="2400" baseline="0" dirty="0">
                        <a:latin typeface="Roboto" charset="0"/>
                        <a:ea typeface="Roboto" charset="0"/>
                        <a:cs typeface="Roboto" charset="0"/>
                      </a:endParaRPr>
                    </a:p>
                    <a:p>
                      <a:r>
                        <a:rPr lang="en-US" sz="2400" baseline="0" dirty="0">
                          <a:latin typeface="Roboto" charset="0"/>
                          <a:ea typeface="Roboto" charset="0"/>
                          <a:cs typeface="Roboto" charset="0"/>
                        </a:rPr>
                        <a:t>Yellowpages.com</a:t>
                      </a:r>
                    </a:p>
                    <a:p>
                      <a:r>
                        <a:rPr lang="en-US" sz="2400" baseline="0" dirty="0">
                          <a:latin typeface="Roboto" charset="0"/>
                          <a:ea typeface="Roboto" charset="0"/>
                          <a:cs typeface="Roboto" charset="0"/>
                        </a:rPr>
                        <a:t>Travelocity</a:t>
                      </a:r>
                    </a:p>
                    <a:p>
                      <a:r>
                        <a:rPr lang="en-US" sz="2400" baseline="0" dirty="0">
                          <a:latin typeface="Roboto" charset="0"/>
                          <a:ea typeface="Roboto" charset="0"/>
                          <a:cs typeface="Roboto" charset="0"/>
                        </a:rPr>
                        <a:t>Vonage</a:t>
                      </a:r>
                    </a:p>
                    <a:p>
                      <a:r>
                        <a:rPr lang="en-US" sz="2400" baseline="0" dirty="0">
                          <a:latin typeface="Roboto" charset="0"/>
                          <a:ea typeface="Roboto" charset="0"/>
                          <a:cs typeface="Roboto" charset="0"/>
                        </a:rPr>
                        <a:t>Catalogs</a:t>
                      </a:r>
                    </a:p>
                    <a:p>
                      <a:r>
                        <a:rPr lang="en-US" sz="2400" baseline="0" dirty="0">
                          <a:latin typeface="Roboto" charset="0"/>
                          <a:ea typeface="Roboto" charset="0"/>
                          <a:cs typeface="Roboto" charset="0"/>
                        </a:rPr>
                        <a:t>Expedia, </a:t>
                      </a:r>
                      <a:r>
                        <a:rPr lang="en-US" sz="2400" baseline="0" dirty="0" err="1">
                          <a:latin typeface="Roboto" charset="0"/>
                          <a:ea typeface="Roboto" charset="0"/>
                          <a:cs typeface="Roboto" charset="0"/>
                        </a:rPr>
                        <a:t>Orbitz</a:t>
                      </a:r>
                      <a:endParaRPr lang="en-US" sz="2400" dirty="0">
                        <a:latin typeface="Roboto" charset="0"/>
                        <a:ea typeface="Roboto" charset="0"/>
                        <a:cs typeface="Roboto" charset="0"/>
                      </a:endParaRPr>
                    </a:p>
                  </a:txBody>
                  <a:tcPr marL="75605" marR="75605" marT="37802" marB="37802">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2400" dirty="0">
                          <a:latin typeface="Roboto" charset="0"/>
                          <a:ea typeface="Roboto" charset="0"/>
                          <a:cs typeface="Roboto" charset="0"/>
                        </a:rPr>
                        <a:t>Search engine optimization</a:t>
                      </a:r>
                      <a:r>
                        <a:rPr lang="en-US" sz="2400" baseline="0" dirty="0">
                          <a:latin typeface="Roboto" charset="0"/>
                          <a:ea typeface="Roboto" charset="0"/>
                          <a:cs typeface="Roboto" charset="0"/>
                        </a:rPr>
                        <a:t> and fans</a:t>
                      </a:r>
                    </a:p>
                    <a:p>
                      <a:r>
                        <a:rPr lang="en-US" sz="2400" baseline="0" dirty="0">
                          <a:latin typeface="Roboto" charset="0"/>
                          <a:ea typeface="Roboto" charset="0"/>
                          <a:cs typeface="Roboto" charset="0"/>
                        </a:rPr>
                        <a:t>Participation</a:t>
                      </a:r>
                    </a:p>
                    <a:p>
                      <a:r>
                        <a:rPr lang="en-US" sz="2400" baseline="0" dirty="0">
                          <a:latin typeface="Roboto" charset="0"/>
                          <a:ea typeface="Roboto" charset="0"/>
                          <a:cs typeface="Roboto" charset="0"/>
                        </a:rPr>
                        <a:t>Wikis</a:t>
                      </a:r>
                    </a:p>
                    <a:p>
                      <a:r>
                        <a:rPr lang="en-US" sz="2400" baseline="0" dirty="0">
                          <a:latin typeface="Roboto" charset="0"/>
                          <a:ea typeface="Roboto" charset="0"/>
                          <a:cs typeface="Roboto" charset="0"/>
                        </a:rPr>
                        <a:t>Tagging (“folksonomy”)</a:t>
                      </a:r>
                    </a:p>
                    <a:p>
                      <a:r>
                        <a:rPr lang="en-US" sz="2400" baseline="0" dirty="0">
                          <a:latin typeface="Roboto" charset="0"/>
                          <a:ea typeface="Roboto" charset="0"/>
                          <a:cs typeface="Roboto" charset="0"/>
                        </a:rPr>
                        <a:t>Wikipedia</a:t>
                      </a:r>
                    </a:p>
                    <a:p>
                      <a:r>
                        <a:rPr lang="en-US" sz="2400" baseline="0" dirty="0">
                          <a:latin typeface="Roboto" charset="0"/>
                          <a:ea typeface="Roboto" charset="0"/>
                          <a:cs typeface="Roboto" charset="0"/>
                        </a:rPr>
                        <a:t>Blogging, Status updates, Link Sharing</a:t>
                      </a:r>
                    </a:p>
                    <a:p>
                      <a:r>
                        <a:rPr lang="en-US" sz="2400" baseline="0" dirty="0">
                          <a:latin typeface="Roboto" charset="0"/>
                          <a:ea typeface="Roboto" charset="0"/>
                          <a:cs typeface="Roboto" charset="0"/>
                        </a:rPr>
                        <a:t>Instagram, Flickr, Facebook, Twitter, Facebook, </a:t>
                      </a:r>
                      <a:r>
                        <a:rPr lang="en-US" sz="2400" baseline="0" dirty="0" err="1">
                          <a:latin typeface="Roboto" charset="0"/>
                          <a:ea typeface="Roboto" charset="0"/>
                          <a:cs typeface="Roboto" charset="0"/>
                        </a:rPr>
                        <a:t>SnapChat</a:t>
                      </a:r>
                      <a:r>
                        <a:rPr lang="en-US" sz="2400" baseline="0" dirty="0">
                          <a:latin typeface="Roboto" charset="0"/>
                          <a:ea typeface="Roboto" charset="0"/>
                          <a:cs typeface="Roboto" charset="0"/>
                        </a:rPr>
                        <a:t>, WhatsApp</a:t>
                      </a:r>
                    </a:p>
                    <a:p>
                      <a:r>
                        <a:rPr lang="en-US" sz="2400" baseline="0" dirty="0">
                          <a:latin typeface="Roboto" charset="0"/>
                          <a:ea typeface="Roboto" charset="0"/>
                          <a:cs typeface="Roboto" charset="0"/>
                        </a:rPr>
                        <a:t>LinkedIn</a:t>
                      </a:r>
                    </a:p>
                    <a:p>
                      <a:r>
                        <a:rPr lang="en-US" sz="2400" baseline="0" dirty="0">
                          <a:latin typeface="Roboto" charset="0"/>
                          <a:ea typeface="Roboto" charset="0"/>
                          <a:cs typeface="Roboto" charset="0"/>
                        </a:rPr>
                        <a:t>YouTube</a:t>
                      </a:r>
                    </a:p>
                    <a:p>
                      <a:r>
                        <a:rPr lang="en-US" sz="2400" baseline="0" dirty="0">
                          <a:latin typeface="Roboto" charset="0"/>
                          <a:ea typeface="Roboto" charset="0"/>
                          <a:cs typeface="Roboto" charset="0"/>
                        </a:rPr>
                        <a:t>Yelp</a:t>
                      </a:r>
                    </a:p>
                    <a:p>
                      <a:r>
                        <a:rPr lang="en-US" sz="2400" baseline="0" dirty="0" err="1">
                          <a:latin typeface="Roboto" charset="0"/>
                          <a:ea typeface="Roboto" charset="0"/>
                          <a:cs typeface="Roboto" charset="0"/>
                        </a:rPr>
                        <a:t>TripAdvisor</a:t>
                      </a:r>
                      <a:endParaRPr lang="en-US" sz="2400" baseline="0" dirty="0">
                        <a:latin typeface="Roboto" charset="0"/>
                        <a:ea typeface="Roboto" charset="0"/>
                        <a:cs typeface="Roboto" charset="0"/>
                      </a:endParaRPr>
                    </a:p>
                    <a:p>
                      <a:r>
                        <a:rPr lang="en-US" sz="2400" baseline="0" dirty="0">
                          <a:latin typeface="Roboto" charset="0"/>
                          <a:ea typeface="Roboto" charset="0"/>
                          <a:cs typeface="Roboto" charset="0"/>
                        </a:rPr>
                        <a:t>Skype</a:t>
                      </a:r>
                      <a:br>
                        <a:rPr lang="en-US" sz="2400" baseline="0" dirty="0">
                          <a:latin typeface="Roboto" charset="0"/>
                          <a:ea typeface="Roboto" charset="0"/>
                          <a:cs typeface="Roboto" charset="0"/>
                        </a:rPr>
                      </a:br>
                      <a:r>
                        <a:rPr lang="en-US" sz="2400" baseline="0" dirty="0">
                          <a:latin typeface="Roboto" charset="0"/>
                          <a:ea typeface="Roboto" charset="0"/>
                          <a:cs typeface="Roboto" charset="0"/>
                        </a:rPr>
                        <a:t>Pinterest</a:t>
                      </a:r>
                    </a:p>
                    <a:p>
                      <a:r>
                        <a:rPr lang="en-US" sz="2400" baseline="0" dirty="0" err="1">
                          <a:latin typeface="Roboto" charset="0"/>
                          <a:ea typeface="Roboto" charset="0"/>
                          <a:cs typeface="Roboto" charset="0"/>
                        </a:rPr>
                        <a:t>Airbnb</a:t>
                      </a:r>
                      <a:r>
                        <a:rPr lang="en-US" sz="2400" baseline="0" dirty="0">
                          <a:latin typeface="Roboto" charset="0"/>
                          <a:ea typeface="Roboto" charset="0"/>
                          <a:cs typeface="Roboto" charset="0"/>
                        </a:rPr>
                        <a:t>, </a:t>
                      </a:r>
                      <a:r>
                        <a:rPr lang="en-US" sz="2400" baseline="0" dirty="0" err="1">
                          <a:latin typeface="Roboto" charset="0"/>
                          <a:ea typeface="Roboto" charset="0"/>
                          <a:cs typeface="Roboto" charset="0"/>
                        </a:rPr>
                        <a:t>Uber</a:t>
                      </a:r>
                      <a:r>
                        <a:rPr lang="en-US" sz="2400" baseline="0" dirty="0">
                          <a:latin typeface="Roboto" charset="0"/>
                          <a:ea typeface="Roboto" charset="0"/>
                          <a:cs typeface="Roboto" charset="0"/>
                        </a:rPr>
                        <a:t>, </a:t>
                      </a:r>
                      <a:r>
                        <a:rPr lang="en-US" sz="2400" baseline="0" dirty="0" err="1">
                          <a:latin typeface="Roboto" charset="0"/>
                          <a:ea typeface="Roboto" charset="0"/>
                          <a:cs typeface="Roboto" charset="0"/>
                        </a:rPr>
                        <a:t>RelayRides</a:t>
                      </a:r>
                      <a:endParaRPr lang="en-US" sz="2400" dirty="0">
                        <a:latin typeface="Roboto" charset="0"/>
                        <a:ea typeface="Roboto" charset="0"/>
                        <a:cs typeface="Roboto" charset="0"/>
                      </a:endParaRPr>
                    </a:p>
                  </a:txBody>
                  <a:tcPr marL="75605" marR="75605" marT="37802" marB="37802">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13186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87363"/>
            <a:ext cx="8866187" cy="1473200"/>
          </a:xfrm>
        </p:spPr>
        <p:txBody>
          <a:bodyPr/>
          <a:lstStyle/>
          <a:p>
            <a:r>
              <a:rPr lang="en-US" sz="4400" dirty="0">
                <a:solidFill>
                  <a:schemeClr val="bg2">
                    <a:lumMod val="50000"/>
                  </a:schemeClr>
                </a:solidFill>
              </a:rPr>
              <a:t>What is Web 3.0?</a:t>
            </a:r>
          </a:p>
        </p:txBody>
      </p:sp>
    </p:spTree>
    <p:extLst>
      <p:ext uri="{BB962C8B-B14F-4D97-AF65-F5344CB8AC3E}">
        <p14:creationId xmlns:p14="http://schemas.microsoft.com/office/powerpoint/2010/main" val="1392930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87363"/>
            <a:ext cx="8866187" cy="1473200"/>
          </a:xfrm>
        </p:spPr>
        <p:txBody>
          <a:bodyPr/>
          <a:lstStyle/>
          <a:p>
            <a:r>
              <a:rPr lang="en-US" sz="4400" dirty="0">
                <a:solidFill>
                  <a:schemeClr val="bg2">
                    <a:lumMod val="50000"/>
                  </a:schemeClr>
                </a:solidFill>
              </a:rPr>
              <a:t>What is Web 3.0?</a:t>
            </a:r>
          </a:p>
        </p:txBody>
      </p:sp>
      <p:sp>
        <p:nvSpPr>
          <p:cNvPr id="3" name="Content Placeholder 2"/>
          <p:cNvSpPr>
            <a:spLocks noGrp="1"/>
          </p:cNvSpPr>
          <p:nvPr>
            <p:ph idx="1"/>
          </p:nvPr>
        </p:nvSpPr>
        <p:spPr>
          <a:xfrm>
            <a:off x="173531" y="1341437"/>
            <a:ext cx="9743581" cy="5758543"/>
          </a:xfrm>
        </p:spPr>
        <p:txBody>
          <a:bodyPr/>
          <a:lstStyle/>
          <a:p>
            <a:r>
              <a:rPr lang="en-US" sz="2400" dirty="0"/>
              <a:t>“Web 3.0, a phrase coined by John </a:t>
            </a:r>
            <a:r>
              <a:rPr lang="en-US" sz="2400" dirty="0" err="1"/>
              <a:t>Markoff</a:t>
            </a:r>
            <a:r>
              <a:rPr lang="en-US" sz="2400" dirty="0"/>
              <a:t> of the New York Times in 2006, refers to a supposed third generation of Internet-based services that collectively comprise what might be called ‘</a:t>
            </a:r>
            <a:r>
              <a:rPr lang="en-US" sz="2400" dirty="0">
                <a:solidFill>
                  <a:srgbClr val="FF0000"/>
                </a:solidFill>
              </a:rPr>
              <a:t>the intelligent Web</a:t>
            </a:r>
            <a:r>
              <a:rPr lang="en-US" sz="2400" dirty="0"/>
              <a:t>’ — such as those using semantic web, </a:t>
            </a:r>
            <a:r>
              <a:rPr lang="en-US" sz="2400" dirty="0" err="1"/>
              <a:t>microformats</a:t>
            </a:r>
            <a:r>
              <a:rPr lang="en-US" sz="2400" dirty="0"/>
              <a:t>, natural language search, data-mining, machine learning, recommendation agents, and artificial intelligence technologies — </a:t>
            </a:r>
            <a:r>
              <a:rPr lang="en-US" sz="2400" dirty="0">
                <a:solidFill>
                  <a:srgbClr val="FF0000"/>
                </a:solidFill>
              </a:rPr>
              <a:t>which emphasize machine-facilitated understanding of information </a:t>
            </a:r>
            <a:r>
              <a:rPr lang="en-US" sz="2400" dirty="0"/>
              <a:t>in order to provide a more productive and intuitive user experience.”</a:t>
            </a:r>
          </a:p>
          <a:p>
            <a:r>
              <a:rPr lang="en-US" sz="2400" dirty="0"/>
              <a:t>Enabled by the convergence of key emerging technologies:</a:t>
            </a:r>
          </a:p>
          <a:p>
            <a:pPr lvl="1"/>
            <a:r>
              <a:rPr lang="en-US" sz="1800" dirty="0"/>
              <a:t>Ubiquitous Connectivity: broadband, mobile internet access, mobile devices </a:t>
            </a:r>
          </a:p>
          <a:p>
            <a:pPr lvl="1"/>
            <a:r>
              <a:rPr lang="en-US" sz="1800" dirty="0"/>
              <a:t>Network Computing: SaaS, web services, distributed computing</a:t>
            </a:r>
          </a:p>
          <a:p>
            <a:pPr lvl="1"/>
            <a:r>
              <a:rPr lang="en-US" sz="1800" dirty="0"/>
              <a:t>Open APIs, protocols, data formats, open-source platforms, open identity, open data</a:t>
            </a:r>
          </a:p>
          <a:p>
            <a:pPr lvl="1"/>
            <a:r>
              <a:rPr lang="en-US" sz="1800" dirty="0"/>
              <a:t>Semantic web technologies, distributed databases, intelligent applications </a:t>
            </a:r>
          </a:p>
          <a:p>
            <a:pPr lvl="1"/>
            <a:endParaRPr lang="en-US" sz="1600" dirty="0"/>
          </a:p>
        </p:txBody>
      </p:sp>
    </p:spTree>
    <p:extLst>
      <p:ext uri="{BB962C8B-B14F-4D97-AF65-F5344CB8AC3E}">
        <p14:creationId xmlns:p14="http://schemas.microsoft.com/office/powerpoint/2010/main" val="3952660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F7F0E2C-A18E-4383-A078-5581D5701770}"/>
              </a:ext>
            </a:extLst>
          </p:cNvPr>
          <p:cNvSpPr>
            <a:spLocks noGrp="1" noChangeArrowheads="1"/>
          </p:cNvSpPr>
          <p:nvPr>
            <p:ph type="title"/>
          </p:nvPr>
        </p:nvSpPr>
        <p:spPr>
          <a:xfrm>
            <a:off x="604838" y="-334963"/>
            <a:ext cx="8866187" cy="1473200"/>
          </a:xfrm>
        </p:spPr>
        <p:txBody>
          <a:bodyPr/>
          <a:lstStyle/>
          <a:p>
            <a:pPr eaLnBrk="1" hangingPunct="1">
              <a:defRPr/>
            </a:pPr>
            <a:r>
              <a:rPr lang="en-US" altLang="en-US" sz="3200" dirty="0"/>
              <a:t>Randomly Assigned </a:t>
            </a:r>
            <a:br>
              <a:rPr lang="en-US" altLang="en-US" sz="3200" dirty="0"/>
            </a:br>
            <a:r>
              <a:rPr lang="en-US" altLang="en-US" sz="3200" dirty="0"/>
              <a:t>Final Presentation Schedule</a:t>
            </a:r>
          </a:p>
        </p:txBody>
      </p:sp>
      <p:sp>
        <p:nvSpPr>
          <p:cNvPr id="6147" name="Rectangle 3">
            <a:extLst>
              <a:ext uri="{FF2B5EF4-FFF2-40B4-BE49-F238E27FC236}">
                <a16:creationId xmlns:a16="http://schemas.microsoft.com/office/drawing/2014/main" id="{31FF32C9-E951-4F7B-B228-5D72CCC2D9FB}"/>
              </a:ext>
            </a:extLst>
          </p:cNvPr>
          <p:cNvSpPr>
            <a:spLocks noGrp="1"/>
          </p:cNvSpPr>
          <p:nvPr>
            <p:ph idx="1"/>
          </p:nvPr>
        </p:nvSpPr>
        <p:spPr>
          <a:xfrm>
            <a:off x="696912" y="1570037"/>
            <a:ext cx="9199563" cy="5795963"/>
          </a:xfrm>
        </p:spPr>
        <p:txBody>
          <a:bodyPr/>
          <a:lstStyle/>
          <a:p>
            <a:pPr eaLnBrk="1" hangingPunct="1">
              <a:lnSpc>
                <a:spcPct val="80000"/>
              </a:lnSpc>
            </a:pPr>
            <a:r>
              <a:rPr lang="en-US" altLang="en-US" sz="2400" dirty="0">
                <a:solidFill>
                  <a:schemeClr val="tx1"/>
                </a:solidFill>
                <a:ea typeface="ＭＳ Ｐゴシック" panose="020B0600070205080204" pitchFamily="34" charset="-128"/>
              </a:rPr>
              <a:t>Thursday Dec 6</a:t>
            </a:r>
          </a:p>
          <a:p>
            <a:pPr lvl="1" eaLnBrk="1" hangingPunct="1">
              <a:lnSpc>
                <a:spcPct val="80000"/>
              </a:lnSpc>
            </a:pPr>
            <a:r>
              <a:rPr lang="en-US" altLang="en-US" sz="2200" dirty="0">
                <a:solidFill>
                  <a:schemeClr val="tx1"/>
                </a:solidFill>
                <a:ea typeface="ＭＳ Ｐゴシック" panose="020B0600070205080204" pitchFamily="34" charset="-128"/>
              </a:rPr>
              <a:t>Team 5</a:t>
            </a:r>
          </a:p>
          <a:p>
            <a:pPr lvl="1" eaLnBrk="1" hangingPunct="1">
              <a:lnSpc>
                <a:spcPct val="80000"/>
              </a:lnSpc>
            </a:pPr>
            <a:r>
              <a:rPr lang="en-US" altLang="en-US" sz="2200" dirty="0">
                <a:solidFill>
                  <a:schemeClr val="tx1"/>
                </a:solidFill>
                <a:ea typeface="ＭＳ Ｐゴシック" panose="020B0600070205080204" pitchFamily="34" charset="-128"/>
              </a:rPr>
              <a:t>Team 2</a:t>
            </a:r>
          </a:p>
          <a:p>
            <a:pPr lvl="1" eaLnBrk="1" hangingPunct="1">
              <a:lnSpc>
                <a:spcPct val="80000"/>
              </a:lnSpc>
            </a:pPr>
            <a:r>
              <a:rPr lang="en-US" altLang="en-US" sz="2200" dirty="0">
                <a:solidFill>
                  <a:schemeClr val="tx1"/>
                </a:solidFill>
                <a:ea typeface="ＭＳ Ｐゴシック" panose="020B0600070205080204" pitchFamily="34" charset="-128"/>
              </a:rPr>
              <a:t>Team 4</a:t>
            </a:r>
          </a:p>
          <a:p>
            <a:pPr eaLnBrk="1" hangingPunct="1">
              <a:lnSpc>
                <a:spcPct val="80000"/>
              </a:lnSpc>
            </a:pPr>
            <a:r>
              <a:rPr lang="en-US" altLang="en-US" sz="2400" dirty="0">
                <a:solidFill>
                  <a:schemeClr val="tx1"/>
                </a:solidFill>
                <a:ea typeface="ＭＳ Ｐゴシック" panose="020B0600070205080204" pitchFamily="34" charset="-128"/>
              </a:rPr>
              <a:t>Monday Dec 10</a:t>
            </a:r>
          </a:p>
          <a:p>
            <a:pPr lvl="1" eaLnBrk="1" hangingPunct="1">
              <a:lnSpc>
                <a:spcPct val="80000"/>
              </a:lnSpc>
            </a:pPr>
            <a:r>
              <a:rPr lang="en-US" altLang="en-US" dirty="0">
                <a:solidFill>
                  <a:schemeClr val="tx1"/>
                </a:solidFill>
                <a:ea typeface="ＭＳ Ｐゴシック" panose="020B0600070205080204" pitchFamily="34" charset="-128"/>
              </a:rPr>
              <a:t>Team 3</a:t>
            </a:r>
          </a:p>
          <a:p>
            <a:pPr lvl="1" eaLnBrk="1" hangingPunct="1">
              <a:lnSpc>
                <a:spcPct val="80000"/>
              </a:lnSpc>
            </a:pPr>
            <a:r>
              <a:rPr lang="en-US" altLang="en-US" dirty="0">
                <a:solidFill>
                  <a:schemeClr val="tx1"/>
                </a:solidFill>
                <a:ea typeface="ＭＳ Ｐゴシック" panose="020B0600070205080204" pitchFamily="34" charset="-128"/>
              </a:rPr>
              <a:t>Team 1</a:t>
            </a:r>
          </a:p>
          <a:p>
            <a:pPr lvl="1" eaLnBrk="1" hangingPunct="1">
              <a:lnSpc>
                <a:spcPct val="80000"/>
              </a:lnSpc>
            </a:pPr>
            <a:r>
              <a:rPr lang="en-US" altLang="en-US" dirty="0">
                <a:solidFill>
                  <a:schemeClr val="tx1"/>
                </a:solidFill>
                <a:ea typeface="ＭＳ Ｐゴシック" panose="020B0600070205080204" pitchFamily="34" charset="-128"/>
              </a:rPr>
              <a:t>Team 6</a:t>
            </a:r>
            <a:endParaRPr lang="en-US" altLang="en-US" sz="1800" dirty="0">
              <a:ea typeface="ＭＳ Ｐゴシック" panose="020B0600070205080204" pitchFamily="34" charset="-128"/>
            </a:endParaRPr>
          </a:p>
        </p:txBody>
      </p:sp>
      <p:sp>
        <p:nvSpPr>
          <p:cNvPr id="2" name="TextBox 1">
            <a:extLst>
              <a:ext uri="{FF2B5EF4-FFF2-40B4-BE49-F238E27FC236}">
                <a16:creationId xmlns:a16="http://schemas.microsoft.com/office/drawing/2014/main" id="{D93BFDA5-4F34-49C0-A454-BAF9A33DD8AE}"/>
              </a:ext>
            </a:extLst>
          </p:cNvPr>
          <p:cNvSpPr txBox="1"/>
          <p:nvPr/>
        </p:nvSpPr>
        <p:spPr>
          <a:xfrm>
            <a:off x="5116512" y="1570037"/>
            <a:ext cx="4354513" cy="5632311"/>
          </a:xfrm>
          <a:prstGeom prst="rect">
            <a:avLst/>
          </a:prstGeom>
          <a:noFill/>
        </p:spPr>
        <p:txBody>
          <a:bodyPr wrap="square" rtlCol="0">
            <a:spAutoFit/>
          </a:bodyPr>
          <a:lstStyle/>
          <a:p>
            <a:r>
              <a:rPr lang="en-US" b="1" u="sng" dirty="0">
                <a:solidFill>
                  <a:srgbClr val="00B050"/>
                </a:solidFill>
              </a:rPr>
              <a:t>Invite your Clients to </a:t>
            </a:r>
            <a:r>
              <a:rPr lang="en-US" dirty="0">
                <a:solidFill>
                  <a:srgbClr val="00B050"/>
                </a:solidFill>
              </a:rPr>
              <a:t>attend your class presentation and any or all of the other presentations on the two days.  </a:t>
            </a:r>
          </a:p>
          <a:p>
            <a:endParaRPr lang="en-US" dirty="0">
              <a:solidFill>
                <a:srgbClr val="00B050"/>
              </a:solidFill>
            </a:endParaRPr>
          </a:p>
          <a:p>
            <a:r>
              <a:rPr lang="en-US" b="1" u="sng" dirty="0">
                <a:solidFill>
                  <a:srgbClr val="00B050"/>
                </a:solidFill>
              </a:rPr>
              <a:t>In Addition</a:t>
            </a:r>
            <a:r>
              <a:rPr lang="en-US" dirty="0">
                <a:solidFill>
                  <a:srgbClr val="00B050"/>
                </a:solidFill>
              </a:rPr>
              <a:t>, offer to present in a longer format (~ 1 hour) at the Client’s Location or on a Video Link to the Client’s Location.</a:t>
            </a:r>
          </a:p>
          <a:p>
            <a:endParaRPr lang="en-US" dirty="0">
              <a:solidFill>
                <a:srgbClr val="00B050"/>
              </a:solidFill>
            </a:endParaRPr>
          </a:p>
          <a:p>
            <a:r>
              <a:rPr lang="en-US" b="1" u="sng" dirty="0">
                <a:solidFill>
                  <a:srgbClr val="00B050"/>
                </a:solidFill>
              </a:rPr>
              <a:t>If your Client cannot attend the day scheduled</a:t>
            </a:r>
            <a:r>
              <a:rPr lang="en-US" b="1" dirty="0">
                <a:solidFill>
                  <a:srgbClr val="00B050"/>
                </a:solidFill>
              </a:rPr>
              <a:t>, </a:t>
            </a:r>
            <a:r>
              <a:rPr lang="en-US" dirty="0">
                <a:solidFill>
                  <a:srgbClr val="00B050"/>
                </a:solidFill>
              </a:rPr>
              <a:t>but could on the other day, let us know and we will try to accommodate.</a:t>
            </a:r>
          </a:p>
          <a:p>
            <a:endParaRPr lang="en-US" dirty="0">
              <a:solidFill>
                <a:srgbClr val="00B050"/>
              </a:solidFill>
            </a:endParaRPr>
          </a:p>
          <a:p>
            <a:r>
              <a:rPr lang="en-US" b="1" u="sng" dirty="0">
                <a:solidFill>
                  <a:srgbClr val="00B050"/>
                </a:solidFill>
              </a:rPr>
              <a:t>Presentations will be 15 minutes long</a:t>
            </a:r>
            <a:r>
              <a:rPr lang="en-US" dirty="0">
                <a:solidFill>
                  <a:srgbClr val="00B050"/>
                </a:solidFill>
              </a:rPr>
              <a:t> with 5 minutes for Q&amp;A.  Time will be monitored and you will be given visual warnings at 3, 2, 1 minutes respectively.</a:t>
            </a:r>
          </a:p>
          <a:p>
            <a:endParaRPr lang="en-US" b="1" u="sng" dirty="0">
              <a:solidFill>
                <a:srgbClr val="00B050"/>
              </a:solidFill>
            </a:endParaRPr>
          </a:p>
          <a:p>
            <a:endParaRPr lang="en-US" b="1" u="sng" dirty="0">
              <a:solidFill>
                <a:srgbClr val="00B050"/>
              </a:solidFill>
            </a:endParaRPr>
          </a:p>
        </p:txBody>
      </p:sp>
    </p:spTree>
    <p:extLst>
      <p:ext uri="{BB962C8B-B14F-4D97-AF65-F5344CB8AC3E}">
        <p14:creationId xmlns:p14="http://schemas.microsoft.com/office/powerpoint/2010/main" val="300469284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512763"/>
            <a:ext cx="8866187" cy="1473200"/>
          </a:xfrm>
        </p:spPr>
        <p:txBody>
          <a:bodyPr/>
          <a:lstStyle/>
          <a:p>
            <a:r>
              <a:rPr lang="en-US" dirty="0"/>
              <a:t>Web Evolution</a:t>
            </a:r>
          </a:p>
        </p:txBody>
      </p:sp>
      <p:pic>
        <p:nvPicPr>
          <p:cNvPr id="1026" name="Picture 2" descr="http://lifeboat.com/images/web.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97" y="1036637"/>
            <a:ext cx="10159222" cy="6549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745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650" y="1325430"/>
            <a:ext cx="4396273" cy="5749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46" dirty="0">
                <a:latin typeface="Roboto" charset="0"/>
                <a:ea typeface="Roboto" charset="0"/>
                <a:cs typeface="Roboto" charset="0"/>
              </a:rPr>
              <a:t>SOCIAL MEDIA TOOLS</a:t>
            </a:r>
          </a:p>
        </p:txBody>
      </p:sp>
      <p:cxnSp>
        <p:nvCxnSpPr>
          <p:cNvPr id="3" name="Straight Connector 2"/>
          <p:cNvCxnSpPr/>
          <p:nvPr/>
        </p:nvCxnSpPr>
        <p:spPr>
          <a:xfrm>
            <a:off x="882054" y="2106734"/>
            <a:ext cx="8316516"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496" y="1420500"/>
            <a:ext cx="443148" cy="443148"/>
          </a:xfrm>
          <a:prstGeom prst="rect">
            <a:avLst/>
          </a:prstGeom>
        </p:spPr>
      </p:pic>
    </p:spTree>
    <p:extLst>
      <p:ext uri="{BB962C8B-B14F-4D97-AF65-F5344CB8AC3E}">
        <p14:creationId xmlns:p14="http://schemas.microsoft.com/office/powerpoint/2010/main" val="2104784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650" y="274637"/>
            <a:ext cx="4396273" cy="5749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46" dirty="0">
                <a:latin typeface="Roboto" charset="0"/>
                <a:ea typeface="Roboto" charset="0"/>
                <a:cs typeface="Roboto" charset="0"/>
              </a:rPr>
              <a:t>SOCIAL MEDIA TOOLS</a:t>
            </a:r>
          </a:p>
        </p:txBody>
      </p:sp>
      <p:cxnSp>
        <p:nvCxnSpPr>
          <p:cNvPr id="3" name="Straight Connector 2"/>
          <p:cNvCxnSpPr/>
          <p:nvPr/>
        </p:nvCxnSpPr>
        <p:spPr>
          <a:xfrm>
            <a:off x="882054" y="1112837"/>
            <a:ext cx="8316516"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496" y="274637"/>
            <a:ext cx="443148" cy="443148"/>
          </a:xfrm>
          <a:prstGeom prst="rect">
            <a:avLst/>
          </a:prstGeom>
        </p:spPr>
      </p:pic>
      <p:graphicFrame>
        <p:nvGraphicFramePr>
          <p:cNvPr id="6" name="Content Placeholder 6"/>
          <p:cNvGraphicFramePr>
            <a:graphicFrameLocks/>
          </p:cNvGraphicFramePr>
          <p:nvPr>
            <p:extLst>
              <p:ext uri="{D42A27DB-BD31-4B8C-83A1-F6EECF244321}">
                <p14:modId xmlns:p14="http://schemas.microsoft.com/office/powerpoint/2010/main" val="2994354974"/>
              </p:ext>
            </p:extLst>
          </p:nvPr>
        </p:nvGraphicFramePr>
        <p:xfrm>
          <a:off x="0" y="1244600"/>
          <a:ext cx="10080625" cy="6484215"/>
        </p:xfrm>
        <a:graphic>
          <a:graphicData uri="http://schemas.openxmlformats.org/drawingml/2006/table">
            <a:tbl>
              <a:tblPr firstRow="1" bandRow="1">
                <a:tableStyleId>{5C22544A-7EE6-4342-B048-85BDC9FD1C3A}</a:tableStyleId>
              </a:tblPr>
              <a:tblGrid>
                <a:gridCol w="2894392">
                  <a:extLst>
                    <a:ext uri="{9D8B030D-6E8A-4147-A177-3AD203B41FA5}">
                      <a16:colId xmlns:a16="http://schemas.microsoft.com/office/drawing/2014/main" val="20000"/>
                    </a:ext>
                  </a:extLst>
                </a:gridCol>
                <a:gridCol w="3142858">
                  <a:extLst>
                    <a:ext uri="{9D8B030D-6E8A-4147-A177-3AD203B41FA5}">
                      <a16:colId xmlns:a16="http://schemas.microsoft.com/office/drawing/2014/main" val="20001"/>
                    </a:ext>
                  </a:extLst>
                </a:gridCol>
                <a:gridCol w="4043375">
                  <a:extLst>
                    <a:ext uri="{9D8B030D-6E8A-4147-A177-3AD203B41FA5}">
                      <a16:colId xmlns:a16="http://schemas.microsoft.com/office/drawing/2014/main" val="20002"/>
                    </a:ext>
                  </a:extLst>
                </a:gridCol>
              </a:tblGrid>
              <a:tr h="668146">
                <a:tc>
                  <a:txBody>
                    <a:bodyPr/>
                    <a:lstStyle/>
                    <a:p>
                      <a:r>
                        <a:rPr lang="en-US" sz="2400" cap="all" baseline="0" dirty="0">
                          <a:latin typeface="Roboto" charset="0"/>
                          <a:ea typeface="Roboto" charset="0"/>
                          <a:cs typeface="Roboto" charset="0"/>
                        </a:rPr>
                        <a:t>Service</a:t>
                      </a:r>
                    </a:p>
                  </a:txBody>
                  <a:tcPr marL="75605" marR="75605" marT="37802" marB="37802">
                    <a:solidFill>
                      <a:schemeClr val="tx2"/>
                    </a:solidFill>
                  </a:tcPr>
                </a:tc>
                <a:tc>
                  <a:txBody>
                    <a:bodyPr/>
                    <a:lstStyle/>
                    <a:p>
                      <a:r>
                        <a:rPr lang="en-US" sz="2400" cap="all" baseline="0" dirty="0">
                          <a:latin typeface="Roboto" charset="0"/>
                          <a:ea typeface="Roboto" charset="0"/>
                          <a:cs typeface="Roboto" charset="0"/>
                        </a:rPr>
                        <a:t>KEY USES</a:t>
                      </a:r>
                    </a:p>
                  </a:txBody>
                  <a:tcPr marL="75605" marR="75605" marT="37802" marB="37802">
                    <a:solidFill>
                      <a:schemeClr val="tx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cap="all" baseline="0" dirty="0">
                          <a:latin typeface="Roboto" charset="0"/>
                          <a:ea typeface="Roboto" charset="0"/>
                          <a:cs typeface="Roboto" charset="0"/>
                        </a:rPr>
                        <a:t>TECHNOLOGY PROVIDERS</a:t>
                      </a:r>
                    </a:p>
                  </a:txBody>
                  <a:tcPr marL="75605" marR="75605" marT="37802" marB="37802">
                    <a:solidFill>
                      <a:schemeClr val="tx2"/>
                    </a:solidFill>
                  </a:tcPr>
                </a:tc>
                <a:extLst>
                  <a:ext uri="{0D108BD9-81ED-4DB2-BD59-A6C34878D82A}">
                    <a16:rowId xmlns:a16="http://schemas.microsoft.com/office/drawing/2014/main" val="10000"/>
                  </a:ext>
                </a:extLst>
              </a:tr>
              <a:tr h="1124412">
                <a:tc>
                  <a:txBody>
                    <a:bodyPr/>
                    <a:lstStyle/>
                    <a:p>
                      <a:r>
                        <a:rPr lang="en-US" sz="2000" dirty="0">
                          <a:latin typeface="Roboto" charset="0"/>
                          <a:ea typeface="Roboto" charset="0"/>
                          <a:cs typeface="Roboto" charset="0"/>
                        </a:rPr>
                        <a:t>Blogs</a:t>
                      </a:r>
                    </a:p>
                  </a:txBody>
                  <a:tcPr marL="75605" marR="75605" marT="37802" marB="37802"/>
                </a:tc>
                <a:tc>
                  <a:txBody>
                    <a:bodyPr/>
                    <a:lstStyle/>
                    <a:p>
                      <a:r>
                        <a:rPr lang="en-US" sz="2000" dirty="0">
                          <a:latin typeface="Roboto" charset="0"/>
                          <a:ea typeface="Roboto" charset="0"/>
                          <a:cs typeface="Roboto" charset="0"/>
                        </a:rPr>
                        <a:t>Share ideas, obtain feedback, mobilize a community</a:t>
                      </a:r>
                    </a:p>
                  </a:txBody>
                  <a:tcPr marL="75605" marR="75605" marT="37802" marB="37802"/>
                </a:tc>
                <a:tc>
                  <a:txBody>
                    <a:bodyPr/>
                    <a:lstStyle/>
                    <a:p>
                      <a:r>
                        <a:rPr lang="en-US" sz="2000" dirty="0">
                          <a:latin typeface="Roboto" charset="0"/>
                          <a:ea typeface="Roboto" charset="0"/>
                          <a:cs typeface="Roboto" charset="0"/>
                        </a:rPr>
                        <a:t>Blogger</a:t>
                      </a:r>
                      <a:r>
                        <a:rPr lang="en-US" sz="2000" baseline="0" dirty="0">
                          <a:latin typeface="Roboto" charset="0"/>
                          <a:ea typeface="Roboto" charset="0"/>
                          <a:cs typeface="Roboto" charset="0"/>
                        </a:rPr>
                        <a:t> (Google),WordPress,</a:t>
                      </a:r>
                    </a:p>
                    <a:p>
                      <a:r>
                        <a:rPr lang="en-US" sz="2000" baseline="0" dirty="0">
                          <a:latin typeface="Roboto" charset="0"/>
                          <a:ea typeface="Roboto" charset="0"/>
                          <a:cs typeface="Roboto" charset="0"/>
                        </a:rPr>
                        <a:t>Tumblr</a:t>
                      </a:r>
                      <a:endParaRPr lang="en-US" sz="2000" dirty="0">
                        <a:latin typeface="Roboto" charset="0"/>
                        <a:ea typeface="Roboto" charset="0"/>
                        <a:cs typeface="Roboto" charset="0"/>
                      </a:endParaRPr>
                    </a:p>
                  </a:txBody>
                  <a:tcPr marL="75605" marR="75605" marT="37802" marB="37802"/>
                </a:tc>
                <a:extLst>
                  <a:ext uri="{0D108BD9-81ED-4DB2-BD59-A6C34878D82A}">
                    <a16:rowId xmlns:a16="http://schemas.microsoft.com/office/drawing/2014/main" val="10001"/>
                  </a:ext>
                </a:extLst>
              </a:tr>
              <a:tr h="1611456">
                <a:tc>
                  <a:txBody>
                    <a:bodyPr/>
                    <a:lstStyle/>
                    <a:p>
                      <a:r>
                        <a:rPr lang="en-US" sz="2000" dirty="0">
                          <a:latin typeface="Roboto" charset="0"/>
                          <a:ea typeface="Roboto" charset="0"/>
                          <a:cs typeface="Roboto" charset="0"/>
                        </a:rPr>
                        <a:t>Wikis</a:t>
                      </a:r>
                    </a:p>
                  </a:txBody>
                  <a:tcPr marL="75605" marR="75605" marT="37802" marB="37802"/>
                </a:tc>
                <a:tc>
                  <a:txBody>
                    <a:bodyPr/>
                    <a:lstStyle/>
                    <a:p>
                      <a:r>
                        <a:rPr lang="en-US" sz="2000" dirty="0">
                          <a:latin typeface="Roboto" charset="0"/>
                          <a:ea typeface="Roboto" charset="0"/>
                          <a:cs typeface="Roboto" charset="0"/>
                        </a:rPr>
                        <a:t>Create a common knowledge base</a:t>
                      </a:r>
                    </a:p>
                  </a:txBody>
                  <a:tcPr marL="75605" marR="75605" marT="37802" marB="37802"/>
                </a:tc>
                <a:tc>
                  <a:txBody>
                    <a:bodyPr/>
                    <a:lstStyle/>
                    <a:p>
                      <a:r>
                        <a:rPr lang="en-US" sz="2000" dirty="0" err="1">
                          <a:latin typeface="Roboto" charset="0"/>
                          <a:ea typeface="Roboto" charset="0"/>
                          <a:cs typeface="Roboto" charset="0"/>
                        </a:rPr>
                        <a:t>Socialtext</a:t>
                      </a:r>
                      <a:r>
                        <a:rPr lang="en-US" sz="2000" dirty="0">
                          <a:latin typeface="Roboto" charset="0"/>
                          <a:ea typeface="Roboto" charset="0"/>
                          <a:cs typeface="Roboto" charset="0"/>
                        </a:rPr>
                        <a:t>, </a:t>
                      </a:r>
                      <a:r>
                        <a:rPr lang="en-US" sz="2000" dirty="0" err="1">
                          <a:latin typeface="Roboto" charset="0"/>
                          <a:ea typeface="Roboto" charset="0"/>
                          <a:cs typeface="Roboto" charset="0"/>
                        </a:rPr>
                        <a:t>PBWorks</a:t>
                      </a:r>
                      <a:r>
                        <a:rPr lang="en-US" sz="2000" dirty="0">
                          <a:latin typeface="Roboto" charset="0"/>
                          <a:ea typeface="Roboto" charset="0"/>
                          <a:cs typeface="Roboto" charset="0"/>
                        </a:rPr>
                        <a:t>,</a:t>
                      </a:r>
                      <a:r>
                        <a:rPr lang="en-US" sz="2000" baseline="0" dirty="0">
                          <a:latin typeface="Roboto" charset="0"/>
                          <a:ea typeface="Roboto" charset="0"/>
                          <a:cs typeface="Roboto" charset="0"/>
                        </a:rPr>
                        <a:t> Jive,</a:t>
                      </a:r>
                    </a:p>
                    <a:p>
                      <a:r>
                        <a:rPr lang="en-US" sz="2000" baseline="0" dirty="0">
                          <a:latin typeface="Roboto" charset="0"/>
                          <a:ea typeface="Roboto" charset="0"/>
                          <a:cs typeface="Roboto" charset="0"/>
                        </a:rPr>
                        <a:t>Google Sites, MS SharePoint, </a:t>
                      </a:r>
                      <a:r>
                        <a:rPr lang="en-US" sz="2000" baseline="0" dirty="0" err="1">
                          <a:latin typeface="Roboto" charset="0"/>
                          <a:ea typeface="Roboto" charset="0"/>
                          <a:cs typeface="Roboto" charset="0"/>
                        </a:rPr>
                        <a:t>Atlassian</a:t>
                      </a:r>
                      <a:r>
                        <a:rPr lang="en-US" sz="2000" baseline="0" dirty="0">
                          <a:latin typeface="Roboto" charset="0"/>
                          <a:ea typeface="Roboto" charset="0"/>
                          <a:cs typeface="Roboto" charset="0"/>
                        </a:rPr>
                        <a:t>, Apple OS X Server</a:t>
                      </a:r>
                      <a:endParaRPr lang="en-US" sz="2000" dirty="0">
                        <a:latin typeface="Roboto" charset="0"/>
                        <a:ea typeface="Roboto" charset="0"/>
                        <a:cs typeface="Roboto" charset="0"/>
                      </a:endParaRPr>
                    </a:p>
                  </a:txBody>
                  <a:tcPr marL="75605" marR="75605" marT="37802" marB="37802"/>
                </a:tc>
                <a:extLst>
                  <a:ext uri="{0D108BD9-81ED-4DB2-BD59-A6C34878D82A}">
                    <a16:rowId xmlns:a16="http://schemas.microsoft.com/office/drawing/2014/main" val="10002"/>
                  </a:ext>
                </a:extLst>
              </a:tr>
              <a:tr h="2941223">
                <a:tc>
                  <a:txBody>
                    <a:bodyPr/>
                    <a:lstStyle/>
                    <a:p>
                      <a:r>
                        <a:rPr lang="en-US" sz="2000" dirty="0">
                          <a:latin typeface="Roboto" charset="0"/>
                          <a:ea typeface="Roboto" charset="0"/>
                          <a:cs typeface="Roboto" charset="0"/>
                        </a:rPr>
                        <a:t>Electronic social network</a:t>
                      </a:r>
                    </a:p>
                  </a:txBody>
                  <a:tcPr marL="75605" marR="75605" marT="37802" marB="37802"/>
                </a:tc>
                <a:tc>
                  <a:txBody>
                    <a:bodyPr/>
                    <a:lstStyle/>
                    <a:p>
                      <a:r>
                        <a:rPr lang="en-US" sz="2000" dirty="0">
                          <a:latin typeface="Roboto" charset="0"/>
                          <a:ea typeface="Roboto" charset="0"/>
                          <a:cs typeface="Roboto" charset="0"/>
                        </a:rPr>
                        <a:t>Discover and reinforce affiliations,</a:t>
                      </a:r>
                      <a:r>
                        <a:rPr lang="en-US" sz="2000" baseline="0" dirty="0">
                          <a:latin typeface="Roboto" charset="0"/>
                          <a:ea typeface="Roboto" charset="0"/>
                          <a:cs typeface="Roboto" charset="0"/>
                        </a:rPr>
                        <a:t> identify experts, message individuals or groups, visually share media</a:t>
                      </a:r>
                      <a:endParaRPr lang="en-US" sz="2000" dirty="0">
                        <a:latin typeface="Roboto" charset="0"/>
                        <a:ea typeface="Roboto" charset="0"/>
                        <a:cs typeface="Roboto" charset="0"/>
                      </a:endParaRPr>
                    </a:p>
                  </a:txBody>
                  <a:tcPr marL="75605" marR="75605" marT="37802" marB="37802"/>
                </a:tc>
                <a:tc>
                  <a:txBody>
                    <a:bodyPr/>
                    <a:lstStyle/>
                    <a:p>
                      <a:r>
                        <a:rPr lang="en-US" sz="2000" dirty="0">
                          <a:latin typeface="Roboto" charset="0"/>
                          <a:ea typeface="Roboto" charset="0"/>
                          <a:cs typeface="Roboto" charset="0"/>
                        </a:rPr>
                        <a:t>OPEN/PUBLIC:</a:t>
                      </a:r>
                      <a:r>
                        <a:rPr lang="en-US" sz="2000" baseline="0" dirty="0">
                          <a:latin typeface="Roboto" charset="0"/>
                          <a:ea typeface="Roboto" charset="0"/>
                          <a:cs typeface="Roboto" charset="0"/>
                        </a:rPr>
                        <a:t> Facebook, LinkedIn</a:t>
                      </a:r>
                    </a:p>
                    <a:p>
                      <a:endParaRPr lang="en-US" sz="2000" baseline="0" dirty="0">
                        <a:latin typeface="Roboto" charset="0"/>
                        <a:ea typeface="Roboto" charset="0"/>
                        <a:cs typeface="Roboto" charset="0"/>
                      </a:endParaRPr>
                    </a:p>
                    <a:p>
                      <a:r>
                        <a:rPr lang="en-US" sz="2000" baseline="0" dirty="0">
                          <a:latin typeface="Roboto" charset="0"/>
                          <a:ea typeface="Roboto" charset="0"/>
                          <a:cs typeface="Roboto" charset="0"/>
                        </a:rPr>
                        <a:t>ENTERPRISE/PRIVATE PLATFORMS: Ning, Lithium, </a:t>
                      </a:r>
                      <a:r>
                        <a:rPr lang="en-US" sz="2000" baseline="0" dirty="0" err="1">
                          <a:latin typeface="Roboto" charset="0"/>
                          <a:ea typeface="Roboto" charset="0"/>
                          <a:cs typeface="Roboto" charset="0"/>
                        </a:rPr>
                        <a:t>SelectMinds</a:t>
                      </a:r>
                      <a:r>
                        <a:rPr lang="en-US" sz="2000" baseline="0" dirty="0">
                          <a:latin typeface="Roboto" charset="0"/>
                          <a:ea typeface="Roboto" charset="0"/>
                          <a:cs typeface="Roboto" charset="0"/>
                        </a:rPr>
                        <a:t>, </a:t>
                      </a:r>
                      <a:r>
                        <a:rPr lang="en-US" sz="2000" baseline="0" dirty="0" err="1">
                          <a:latin typeface="Roboto" charset="0"/>
                          <a:ea typeface="Roboto" charset="0"/>
                          <a:cs typeface="Roboto" charset="0"/>
                        </a:rPr>
                        <a:t>LiveWorld</a:t>
                      </a:r>
                      <a:r>
                        <a:rPr lang="en-US" sz="2000" baseline="0" dirty="0">
                          <a:latin typeface="Roboto" charset="0"/>
                          <a:ea typeface="Roboto" charset="0"/>
                          <a:cs typeface="Roboto" charset="0"/>
                        </a:rPr>
                        <a:t>, IBM Lotus Connections, </a:t>
                      </a:r>
                      <a:r>
                        <a:rPr lang="en-US" sz="2000" baseline="0" dirty="0" err="1">
                          <a:latin typeface="Roboto" charset="0"/>
                          <a:ea typeface="Roboto" charset="0"/>
                          <a:cs typeface="Roboto" charset="0"/>
                        </a:rPr>
                        <a:t>Salesforce.com</a:t>
                      </a:r>
                      <a:r>
                        <a:rPr lang="en-US" sz="2000" baseline="0" dirty="0">
                          <a:latin typeface="Roboto" charset="0"/>
                          <a:ea typeface="Roboto" charset="0"/>
                          <a:cs typeface="Roboto" charset="0"/>
                        </a:rPr>
                        <a:t>, </a:t>
                      </a:r>
                      <a:r>
                        <a:rPr lang="en-US" sz="2000" baseline="0" dirty="0" err="1">
                          <a:latin typeface="Roboto" charset="0"/>
                          <a:ea typeface="Roboto" charset="0"/>
                          <a:cs typeface="Roboto" charset="0"/>
                        </a:rPr>
                        <a:t>Socialtext</a:t>
                      </a:r>
                      <a:endParaRPr lang="en-US" sz="2000" dirty="0">
                        <a:latin typeface="Roboto" charset="0"/>
                        <a:ea typeface="Roboto" charset="0"/>
                        <a:cs typeface="Roboto" charset="0"/>
                      </a:endParaRPr>
                    </a:p>
                  </a:txBody>
                  <a:tcPr marL="75605" marR="75605" marT="37802" marB="37802"/>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53636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650" y="198437"/>
            <a:ext cx="4396273" cy="5749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46" dirty="0">
                <a:latin typeface="Roboto" charset="0"/>
                <a:ea typeface="Roboto" charset="0"/>
                <a:cs typeface="Roboto" charset="0"/>
              </a:rPr>
              <a:t>SOCIAL MEDIA TOOLS</a:t>
            </a:r>
          </a:p>
        </p:txBody>
      </p:sp>
      <p:cxnSp>
        <p:nvCxnSpPr>
          <p:cNvPr id="3" name="Straight Connector 2"/>
          <p:cNvCxnSpPr/>
          <p:nvPr/>
        </p:nvCxnSpPr>
        <p:spPr>
          <a:xfrm>
            <a:off x="882054" y="731837"/>
            <a:ext cx="8316516"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496" y="136289"/>
            <a:ext cx="443148" cy="443148"/>
          </a:xfrm>
          <a:prstGeom prst="rect">
            <a:avLst/>
          </a:prstGeom>
        </p:spPr>
      </p:pic>
      <p:graphicFrame>
        <p:nvGraphicFramePr>
          <p:cNvPr id="6" name="Content Placeholder 6"/>
          <p:cNvGraphicFramePr>
            <a:graphicFrameLocks/>
          </p:cNvGraphicFramePr>
          <p:nvPr>
            <p:extLst>
              <p:ext uri="{D42A27DB-BD31-4B8C-83A1-F6EECF244321}">
                <p14:modId xmlns:p14="http://schemas.microsoft.com/office/powerpoint/2010/main" val="3263621745"/>
              </p:ext>
            </p:extLst>
          </p:nvPr>
        </p:nvGraphicFramePr>
        <p:xfrm>
          <a:off x="11113" y="1417671"/>
          <a:ext cx="10058399" cy="6661662"/>
        </p:xfrm>
        <a:graphic>
          <a:graphicData uri="http://schemas.openxmlformats.org/drawingml/2006/table">
            <a:tbl>
              <a:tblPr firstRow="1" bandRow="1">
                <a:tableStyleId>{5C22544A-7EE6-4342-B048-85BDC9FD1C3A}</a:tableStyleId>
              </a:tblPr>
              <a:tblGrid>
                <a:gridCol w="2888010">
                  <a:extLst>
                    <a:ext uri="{9D8B030D-6E8A-4147-A177-3AD203B41FA5}">
                      <a16:colId xmlns:a16="http://schemas.microsoft.com/office/drawing/2014/main" val="20000"/>
                    </a:ext>
                  </a:extLst>
                </a:gridCol>
                <a:gridCol w="3640812">
                  <a:extLst>
                    <a:ext uri="{9D8B030D-6E8A-4147-A177-3AD203B41FA5}">
                      <a16:colId xmlns:a16="http://schemas.microsoft.com/office/drawing/2014/main" val="20001"/>
                    </a:ext>
                  </a:extLst>
                </a:gridCol>
                <a:gridCol w="3529577">
                  <a:extLst>
                    <a:ext uri="{9D8B030D-6E8A-4147-A177-3AD203B41FA5}">
                      <a16:colId xmlns:a16="http://schemas.microsoft.com/office/drawing/2014/main" val="20002"/>
                    </a:ext>
                  </a:extLst>
                </a:gridCol>
              </a:tblGrid>
              <a:tr h="743997">
                <a:tc>
                  <a:txBody>
                    <a:bodyPr/>
                    <a:lstStyle/>
                    <a:p>
                      <a:r>
                        <a:rPr lang="en-US" sz="2400" cap="all" baseline="0" dirty="0">
                          <a:latin typeface="Roboto" charset="0"/>
                          <a:ea typeface="Roboto" charset="0"/>
                          <a:cs typeface="Roboto" charset="0"/>
                        </a:rPr>
                        <a:t>Service</a:t>
                      </a:r>
                    </a:p>
                  </a:txBody>
                  <a:tcPr marL="75605" marR="75605" marT="37802" marB="37802">
                    <a:solidFill>
                      <a:schemeClr val="tx2"/>
                    </a:solidFill>
                  </a:tcPr>
                </a:tc>
                <a:tc>
                  <a:txBody>
                    <a:bodyPr/>
                    <a:lstStyle/>
                    <a:p>
                      <a:r>
                        <a:rPr lang="en-US" sz="2400" cap="all" baseline="0" dirty="0">
                          <a:latin typeface="Roboto" charset="0"/>
                          <a:ea typeface="Roboto" charset="0"/>
                          <a:cs typeface="Roboto" charset="0"/>
                        </a:rPr>
                        <a:t>KEY USES</a:t>
                      </a:r>
                    </a:p>
                  </a:txBody>
                  <a:tcPr marL="75605" marR="75605" marT="37802" marB="37802">
                    <a:solidFill>
                      <a:schemeClr val="tx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cap="all" baseline="0" dirty="0">
                          <a:latin typeface="Roboto" charset="0"/>
                          <a:ea typeface="Roboto" charset="0"/>
                          <a:cs typeface="Roboto" charset="0"/>
                        </a:rPr>
                        <a:t>TECHNOLOGY PROVIDERS</a:t>
                      </a:r>
                    </a:p>
                  </a:txBody>
                  <a:tcPr marL="75605" marR="75605" marT="37802" marB="37802">
                    <a:solidFill>
                      <a:schemeClr val="tx2"/>
                    </a:solidFill>
                  </a:tcPr>
                </a:tc>
                <a:extLst>
                  <a:ext uri="{0D108BD9-81ED-4DB2-BD59-A6C34878D82A}">
                    <a16:rowId xmlns:a16="http://schemas.microsoft.com/office/drawing/2014/main" val="10000"/>
                  </a:ext>
                </a:extLst>
              </a:tr>
              <a:tr h="2478828">
                <a:tc>
                  <a:txBody>
                    <a:bodyPr/>
                    <a:lstStyle/>
                    <a:p>
                      <a:r>
                        <a:rPr lang="en-US" sz="2000" dirty="0">
                          <a:latin typeface="Roboto" charset="0"/>
                          <a:ea typeface="Roboto" charset="0"/>
                          <a:cs typeface="Roboto" charset="0"/>
                        </a:rPr>
                        <a:t>Microblogging</a:t>
                      </a:r>
                    </a:p>
                  </a:txBody>
                  <a:tcPr marL="75605" marR="75605" marT="37802" marB="37802"/>
                </a:tc>
                <a:tc>
                  <a:txBody>
                    <a:bodyPr/>
                    <a:lstStyle/>
                    <a:p>
                      <a:r>
                        <a:rPr lang="en-US" sz="2000" dirty="0">
                          <a:latin typeface="Roboto" charset="0"/>
                          <a:ea typeface="Roboto" charset="0"/>
                          <a:cs typeface="Roboto" charset="0"/>
                        </a:rPr>
                        <a:t>Distribute time-sensitive information, share opinions, virally spread ideas, run contests and promotions, solicit feedback, provide customer support, track commentary on firms/products/issues, organize protests</a:t>
                      </a:r>
                    </a:p>
                  </a:txBody>
                  <a:tcPr marL="75605" marR="75605" marT="37802" marB="3780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Roboto" charset="0"/>
                          <a:ea typeface="Roboto" charset="0"/>
                          <a:cs typeface="Roboto" charset="0"/>
                        </a:rPr>
                        <a:t>OPEN/PUBLIC:</a:t>
                      </a:r>
                      <a:r>
                        <a:rPr lang="en-US" sz="2000" baseline="0" dirty="0">
                          <a:latin typeface="Roboto" charset="0"/>
                          <a:ea typeface="Roboto" charset="0"/>
                          <a:cs typeface="Roboto" charset="0"/>
                        </a:rPr>
                        <a:t> Facebook, Twitter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000" baseline="0" dirty="0">
                        <a:latin typeface="Roboto" charset="0"/>
                        <a:ea typeface="Roboto" charset="0"/>
                        <a:cs typeface="Roboto"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baseline="0" dirty="0">
                          <a:latin typeface="Roboto" charset="0"/>
                          <a:ea typeface="Roboto" charset="0"/>
                          <a:cs typeface="Roboto" charset="0"/>
                        </a:rPr>
                        <a:t>ENTERPRISE PLATFORMS: Slack, HipChat, </a:t>
                      </a:r>
                      <a:r>
                        <a:rPr lang="en-US" sz="2000" baseline="0" dirty="0" err="1">
                          <a:latin typeface="Roboto" charset="0"/>
                          <a:ea typeface="Roboto" charset="0"/>
                          <a:cs typeface="Roboto" charset="0"/>
                        </a:rPr>
                        <a:t>SocialText</a:t>
                      </a:r>
                      <a:r>
                        <a:rPr lang="en-US" sz="2000" baseline="0" dirty="0">
                          <a:latin typeface="Roboto" charset="0"/>
                          <a:ea typeface="Roboto" charset="0"/>
                          <a:cs typeface="Roboto" charset="0"/>
                        </a:rPr>
                        <a:t> Signals, Yammer, </a:t>
                      </a:r>
                      <a:r>
                        <a:rPr lang="en-US" sz="2000" baseline="0" dirty="0" err="1">
                          <a:latin typeface="Roboto" charset="0"/>
                          <a:ea typeface="Roboto" charset="0"/>
                          <a:cs typeface="Roboto" charset="0"/>
                        </a:rPr>
                        <a:t>Salesforce.com</a:t>
                      </a:r>
                      <a:r>
                        <a:rPr lang="en-US" sz="2000" baseline="0" dirty="0">
                          <a:latin typeface="Roboto" charset="0"/>
                          <a:ea typeface="Roboto" charset="0"/>
                          <a:cs typeface="Roboto" charset="0"/>
                        </a:rPr>
                        <a:t> (Chatter)</a:t>
                      </a:r>
                    </a:p>
                    <a:p>
                      <a:endParaRPr lang="en-US" sz="2000" dirty="0">
                        <a:latin typeface="Roboto" charset="0"/>
                        <a:ea typeface="Roboto" charset="0"/>
                        <a:cs typeface="Roboto" charset="0"/>
                      </a:endParaRPr>
                    </a:p>
                  </a:txBody>
                  <a:tcPr marL="75605" marR="75605" marT="37802" marB="37802"/>
                </a:tc>
                <a:extLst>
                  <a:ext uri="{0D108BD9-81ED-4DB2-BD59-A6C34878D82A}">
                    <a16:rowId xmlns:a16="http://schemas.microsoft.com/office/drawing/2014/main" val="10001"/>
                  </a:ext>
                </a:extLst>
              </a:tr>
              <a:tr h="1513211">
                <a:tc>
                  <a:txBody>
                    <a:bodyPr/>
                    <a:lstStyle/>
                    <a:p>
                      <a:r>
                        <a:rPr lang="en-US" sz="2000" dirty="0">
                          <a:latin typeface="Roboto" charset="0"/>
                          <a:ea typeface="Roboto" charset="0"/>
                          <a:cs typeface="Roboto" charset="0"/>
                        </a:rPr>
                        <a:t>Messaging</a:t>
                      </a:r>
                      <a:r>
                        <a:rPr lang="en-US" sz="2000" baseline="0" dirty="0">
                          <a:latin typeface="Roboto" charset="0"/>
                          <a:ea typeface="Roboto" charset="0"/>
                          <a:cs typeface="Roboto" charset="0"/>
                        </a:rPr>
                        <a:t> Services</a:t>
                      </a:r>
                      <a:endParaRPr lang="en-US" sz="2000" dirty="0">
                        <a:latin typeface="Roboto" charset="0"/>
                        <a:ea typeface="Roboto" charset="0"/>
                        <a:cs typeface="Roboto" charset="0"/>
                      </a:endParaRPr>
                    </a:p>
                  </a:txBody>
                  <a:tcPr marL="75605" marR="75605" marT="37802" marB="37802"/>
                </a:tc>
                <a:tc>
                  <a:txBody>
                    <a:bodyPr/>
                    <a:lstStyle/>
                    <a:p>
                      <a:r>
                        <a:rPr lang="en-US" sz="2000" b="0" i="0" kern="1200" dirty="0">
                          <a:solidFill>
                            <a:schemeClr val="dk1"/>
                          </a:solidFill>
                          <a:effectLst/>
                          <a:latin typeface="Roboto" charset="0"/>
                          <a:ea typeface="Roboto" charset="0"/>
                          <a:cs typeface="Roboto" charset="0"/>
                        </a:rPr>
                        <a:t>Communicate with individuals or groups of users using short-format text, graphics, and video. Most messaging is done using mobile devices.</a:t>
                      </a:r>
                      <a:endParaRPr lang="en-US" sz="2000" dirty="0">
                        <a:latin typeface="Roboto" charset="0"/>
                        <a:ea typeface="Roboto" charset="0"/>
                        <a:cs typeface="Roboto" charset="0"/>
                      </a:endParaRPr>
                    </a:p>
                  </a:txBody>
                  <a:tcPr marL="75605" marR="75605" marT="37802" marB="37802"/>
                </a:tc>
                <a:tc>
                  <a:txBody>
                    <a:bodyPr/>
                    <a:lstStyle/>
                    <a:p>
                      <a:r>
                        <a:rPr lang="en-US" sz="2000" dirty="0">
                          <a:latin typeface="Roboto" charset="0"/>
                          <a:ea typeface="Roboto" charset="0"/>
                          <a:cs typeface="Roboto" charset="0"/>
                        </a:rPr>
                        <a:t>TYPES OF SERVICE: </a:t>
                      </a:r>
                    </a:p>
                    <a:p>
                      <a:pPr marL="285750" indent="-285750">
                        <a:buFont typeface="Arial" charset="0"/>
                        <a:buChar char="•"/>
                      </a:pPr>
                      <a:r>
                        <a:rPr lang="en-US" sz="2000" dirty="0">
                          <a:latin typeface="Roboto" charset="0"/>
                          <a:ea typeface="Roboto" charset="0"/>
                          <a:cs typeface="Roboto" charset="0"/>
                        </a:rPr>
                        <a:t>Photo</a:t>
                      </a:r>
                    </a:p>
                    <a:p>
                      <a:pPr marL="285750" indent="-285750">
                        <a:buFont typeface="Arial" charset="0"/>
                        <a:buChar char="•"/>
                      </a:pPr>
                      <a:r>
                        <a:rPr lang="en-US" sz="2000" dirty="0">
                          <a:latin typeface="Roboto" charset="0"/>
                          <a:ea typeface="Roboto" charset="0"/>
                          <a:cs typeface="Roboto" charset="0"/>
                        </a:rPr>
                        <a:t>SMS</a:t>
                      </a:r>
                      <a:r>
                        <a:rPr lang="en-US" sz="2000" baseline="0" dirty="0">
                          <a:latin typeface="Roboto" charset="0"/>
                          <a:ea typeface="Roboto" charset="0"/>
                          <a:cs typeface="Roboto" charset="0"/>
                        </a:rPr>
                        <a:t> Replacement</a:t>
                      </a:r>
                    </a:p>
                    <a:p>
                      <a:pPr marL="285750" indent="-285750">
                        <a:buFont typeface="Arial" charset="0"/>
                        <a:buChar char="•"/>
                      </a:pPr>
                      <a:r>
                        <a:rPr lang="en-US" sz="2000" baseline="0" dirty="0">
                          <a:latin typeface="Roboto" charset="0"/>
                          <a:ea typeface="Roboto" charset="0"/>
                          <a:cs typeface="Roboto" charset="0"/>
                        </a:rPr>
                        <a:t>Enterprise</a:t>
                      </a:r>
                    </a:p>
                    <a:p>
                      <a:pPr marL="285750" indent="-285750">
                        <a:buFont typeface="Arial" charset="0"/>
                        <a:buChar char="•"/>
                      </a:pPr>
                      <a:r>
                        <a:rPr lang="en-US" sz="2000" baseline="0" dirty="0">
                          <a:latin typeface="Roboto" charset="0"/>
                          <a:ea typeface="Roboto" charset="0"/>
                          <a:cs typeface="Roboto" charset="0"/>
                        </a:rPr>
                        <a:t>Anonymous</a:t>
                      </a:r>
                      <a:endParaRPr lang="en-US" sz="2000" dirty="0">
                        <a:latin typeface="Roboto" charset="0"/>
                        <a:ea typeface="Roboto" charset="0"/>
                        <a:cs typeface="Roboto" charset="0"/>
                      </a:endParaRPr>
                    </a:p>
                  </a:txBody>
                  <a:tcPr marL="75605" marR="75605" marT="37802" marB="37802"/>
                </a:tc>
                <a:extLst>
                  <a:ext uri="{0D108BD9-81ED-4DB2-BD59-A6C34878D82A}">
                    <a16:rowId xmlns:a16="http://schemas.microsoft.com/office/drawing/2014/main" val="10002"/>
                  </a:ext>
                </a:extLst>
              </a:tr>
              <a:tr h="1436130">
                <a:tc>
                  <a:txBody>
                    <a:bodyPr/>
                    <a:lstStyle/>
                    <a:p>
                      <a:r>
                        <a:rPr lang="en-US" sz="2000" dirty="0">
                          <a:latin typeface="Roboto" charset="0"/>
                          <a:ea typeface="Roboto" charset="0"/>
                          <a:cs typeface="Roboto" charset="0"/>
                        </a:rPr>
                        <a:t>Question &amp; Answer Sites</a:t>
                      </a:r>
                    </a:p>
                  </a:txBody>
                  <a:tcPr marL="75605" marR="75605" marT="37802" marB="37802"/>
                </a:tc>
                <a:tc>
                  <a:txBody>
                    <a:bodyPr/>
                    <a:lstStyle/>
                    <a:p>
                      <a:r>
                        <a:rPr lang="en-US" sz="2000" b="0" i="0" kern="1200" dirty="0">
                          <a:solidFill>
                            <a:schemeClr val="dk1"/>
                          </a:solidFill>
                          <a:effectLst/>
                          <a:latin typeface="Roboto" charset="0"/>
                          <a:ea typeface="Roboto" charset="0"/>
                          <a:cs typeface="Roboto" charset="0"/>
                        </a:rPr>
                        <a:t>Knowledge sharing, discovery, learning, reputation building.</a:t>
                      </a:r>
                      <a:endParaRPr lang="en-US" sz="2000" dirty="0">
                        <a:latin typeface="Roboto" charset="0"/>
                        <a:ea typeface="Roboto" charset="0"/>
                        <a:cs typeface="Roboto" charset="0"/>
                      </a:endParaRPr>
                    </a:p>
                  </a:txBody>
                  <a:tcPr marL="75605" marR="75605" marT="37802" marB="37802"/>
                </a:tc>
                <a:tc>
                  <a:txBody>
                    <a:bodyPr/>
                    <a:lstStyle/>
                    <a:p>
                      <a:r>
                        <a:rPr lang="en-US" sz="2000" dirty="0" err="1">
                          <a:latin typeface="Roboto" charset="0"/>
                          <a:ea typeface="Roboto" charset="0"/>
                          <a:cs typeface="Roboto" charset="0"/>
                        </a:rPr>
                        <a:t>Quora</a:t>
                      </a:r>
                      <a:r>
                        <a:rPr lang="en-US" sz="2000" dirty="0">
                          <a:latin typeface="Roboto" charset="0"/>
                          <a:ea typeface="Roboto" charset="0"/>
                          <a:cs typeface="Roboto" charset="0"/>
                        </a:rPr>
                        <a:t>, </a:t>
                      </a:r>
                    </a:p>
                    <a:p>
                      <a:r>
                        <a:rPr lang="en-US" sz="2000" dirty="0">
                          <a:latin typeface="Roboto" charset="0"/>
                          <a:ea typeface="Roboto" charset="0"/>
                          <a:cs typeface="Roboto" charset="0"/>
                        </a:rPr>
                        <a:t>Stack</a:t>
                      </a:r>
                      <a:r>
                        <a:rPr lang="en-US" sz="2000" baseline="0" dirty="0">
                          <a:latin typeface="Roboto" charset="0"/>
                          <a:ea typeface="Roboto" charset="0"/>
                          <a:cs typeface="Roboto" charset="0"/>
                        </a:rPr>
                        <a:t> Exchange/Stack Overflow</a:t>
                      </a:r>
                      <a:endParaRPr lang="en-US" sz="2000" dirty="0">
                        <a:latin typeface="Roboto" charset="0"/>
                        <a:ea typeface="Roboto" charset="0"/>
                        <a:cs typeface="Roboto" charset="0"/>
                      </a:endParaRPr>
                    </a:p>
                  </a:txBody>
                  <a:tcPr marL="75605" marR="75605" marT="37802" marB="37802"/>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11830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650" y="198437"/>
            <a:ext cx="4396273" cy="5749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46" dirty="0">
                <a:latin typeface="Roboto" charset="0"/>
                <a:ea typeface="Roboto" charset="0"/>
                <a:cs typeface="Roboto" charset="0"/>
              </a:rPr>
              <a:t>BLOGS</a:t>
            </a:r>
          </a:p>
        </p:txBody>
      </p:sp>
      <p:cxnSp>
        <p:nvCxnSpPr>
          <p:cNvPr id="3" name="Straight Connector 2"/>
          <p:cNvCxnSpPr/>
          <p:nvPr/>
        </p:nvCxnSpPr>
        <p:spPr>
          <a:xfrm>
            <a:off x="882054" y="731837"/>
            <a:ext cx="8316516"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496" y="136289"/>
            <a:ext cx="443148" cy="443148"/>
          </a:xfrm>
          <a:prstGeom prst="rect">
            <a:avLst/>
          </a:prstGeom>
        </p:spPr>
      </p:pic>
      <p:sp>
        <p:nvSpPr>
          <p:cNvPr id="9" name="Text Placeholder 3"/>
          <p:cNvSpPr txBox="1">
            <a:spLocks/>
          </p:cNvSpPr>
          <p:nvPr/>
        </p:nvSpPr>
        <p:spPr>
          <a:xfrm>
            <a:off x="1225317" y="3246437"/>
            <a:ext cx="7621300" cy="3316173"/>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b="1" dirty="0">
                <a:solidFill>
                  <a:schemeClr val="accent6">
                    <a:lumMod val="75000"/>
                  </a:schemeClr>
                </a:solidFill>
                <a:latin typeface="Roboto" charset="0"/>
                <a:ea typeface="Roboto" charset="0"/>
                <a:cs typeface="Roboto" charset="0"/>
              </a:rPr>
              <a:t>Long tail:</a:t>
            </a:r>
            <a:r>
              <a:rPr lang="en-US" sz="2400" dirty="0">
                <a:latin typeface="Roboto" charset="0"/>
                <a:ea typeface="Roboto" charset="0"/>
                <a:cs typeface="Roboto" charset="0"/>
              </a:rPr>
              <a:t> Phenomenon whereby firms can make money by offering a near-limitless selection of contents and products.</a:t>
            </a:r>
          </a:p>
          <a:p>
            <a:r>
              <a:rPr lang="en-US" sz="2400" b="1" dirty="0">
                <a:solidFill>
                  <a:schemeClr val="accent6">
                    <a:lumMod val="75000"/>
                  </a:schemeClr>
                </a:solidFill>
                <a:latin typeface="Roboto" charset="0"/>
                <a:ea typeface="Roboto" charset="0"/>
                <a:cs typeface="Roboto" charset="0"/>
              </a:rPr>
              <a:t>Trackbacks:</a:t>
            </a:r>
            <a:r>
              <a:rPr lang="en-US" sz="2400" dirty="0">
                <a:latin typeface="Roboto" charset="0"/>
                <a:ea typeface="Roboto" charset="0"/>
                <a:cs typeface="Roboto" charset="0"/>
              </a:rPr>
              <a:t> Links in a blog post that refer readers back to cited sources.</a:t>
            </a:r>
          </a:p>
          <a:p>
            <a:r>
              <a:rPr lang="en-US" sz="2400" b="1" dirty="0">
                <a:solidFill>
                  <a:schemeClr val="accent6">
                    <a:lumMod val="75000"/>
                  </a:schemeClr>
                </a:solidFill>
                <a:latin typeface="Roboto" charset="0"/>
                <a:ea typeface="Roboto" charset="0"/>
                <a:cs typeface="Roboto" charset="0"/>
              </a:rPr>
              <a:t>Blog rolls:</a:t>
            </a:r>
            <a:r>
              <a:rPr lang="en-US" sz="2400" dirty="0">
                <a:latin typeface="Roboto" charset="0"/>
                <a:ea typeface="Roboto" charset="0"/>
                <a:cs typeface="Roboto" charset="0"/>
              </a:rPr>
              <a:t> List of a blogger’s favorite blogs.</a:t>
            </a:r>
          </a:p>
          <a:p>
            <a:r>
              <a:rPr lang="en-US" sz="2400" dirty="0">
                <a:latin typeface="Roboto" charset="0"/>
                <a:ea typeface="Roboto" charset="0"/>
                <a:cs typeface="Roboto" charset="0"/>
              </a:rPr>
              <a:t>Corporations use blogs to distribute ideas and gather feedback from the public.</a:t>
            </a:r>
          </a:p>
        </p:txBody>
      </p:sp>
      <p:sp>
        <p:nvSpPr>
          <p:cNvPr id="5" name="Rounded Rectangle 4"/>
          <p:cNvSpPr/>
          <p:nvPr/>
        </p:nvSpPr>
        <p:spPr>
          <a:xfrm>
            <a:off x="1234007" y="1402829"/>
            <a:ext cx="7621300" cy="1234008"/>
          </a:xfrm>
          <a:prstGeom prst="roundRect">
            <a:avLst/>
          </a:prstGeom>
          <a:solidFill>
            <a:srgbClr val="006C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4"/>
          <p:cNvSpPr txBox="1">
            <a:spLocks/>
          </p:cNvSpPr>
          <p:nvPr/>
        </p:nvSpPr>
        <p:spPr>
          <a:xfrm>
            <a:off x="1359836" y="1466155"/>
            <a:ext cx="7292701" cy="132308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315" cap="all" dirty="0">
                <a:solidFill>
                  <a:schemeClr val="bg1"/>
                </a:solidFill>
                <a:latin typeface="Roboto" charset="0"/>
                <a:ea typeface="Roboto" charset="0"/>
                <a:cs typeface="Roboto" charset="0"/>
              </a:rPr>
              <a:t>Online journal entries usually presented </a:t>
            </a:r>
          </a:p>
          <a:p>
            <a:pPr marL="0" indent="0" algn="ctr">
              <a:buNone/>
            </a:pPr>
            <a:r>
              <a:rPr lang="en-US" sz="2315" cap="all" dirty="0">
                <a:solidFill>
                  <a:schemeClr val="bg1"/>
                </a:solidFill>
                <a:latin typeface="Roboto" charset="0"/>
                <a:ea typeface="Roboto" charset="0"/>
                <a:cs typeface="Roboto" charset="0"/>
              </a:rPr>
              <a:t>in a reverse chronological order</a:t>
            </a:r>
          </a:p>
        </p:txBody>
      </p:sp>
    </p:spTree>
    <p:extLst>
      <p:ext uri="{BB962C8B-B14F-4D97-AF65-F5344CB8AC3E}">
        <p14:creationId xmlns:p14="http://schemas.microsoft.com/office/powerpoint/2010/main" val="1735460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650" y="198437"/>
            <a:ext cx="4396273" cy="5749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46" dirty="0">
                <a:latin typeface="Roboto" charset="0"/>
                <a:ea typeface="Roboto" charset="0"/>
                <a:cs typeface="Roboto" charset="0"/>
              </a:rPr>
              <a:t>BLOGS: KEY FEATURES</a:t>
            </a:r>
          </a:p>
        </p:txBody>
      </p:sp>
      <p:cxnSp>
        <p:nvCxnSpPr>
          <p:cNvPr id="3" name="Straight Connector 2"/>
          <p:cNvCxnSpPr/>
          <p:nvPr/>
        </p:nvCxnSpPr>
        <p:spPr>
          <a:xfrm>
            <a:off x="882054" y="808037"/>
            <a:ext cx="8316516"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496" y="136289"/>
            <a:ext cx="443148" cy="443148"/>
          </a:xfrm>
          <a:prstGeom prst="rect">
            <a:avLst/>
          </a:prstGeom>
        </p:spPr>
      </p:pic>
      <p:sp>
        <p:nvSpPr>
          <p:cNvPr id="9" name="Text Placeholder 3"/>
          <p:cNvSpPr txBox="1">
            <a:spLocks/>
          </p:cNvSpPr>
          <p:nvPr/>
        </p:nvSpPr>
        <p:spPr>
          <a:xfrm>
            <a:off x="451890" y="1403954"/>
            <a:ext cx="9176845" cy="4052283"/>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base"/>
            <a:r>
              <a:rPr lang="en-US" sz="2000" b="1" dirty="0">
                <a:solidFill>
                  <a:schemeClr val="accent6">
                    <a:lumMod val="75000"/>
                  </a:schemeClr>
                </a:solidFill>
                <a:latin typeface="Roboto" charset="0"/>
                <a:ea typeface="Roboto" charset="0"/>
                <a:cs typeface="Roboto" charset="0"/>
              </a:rPr>
              <a:t>Immediate and unfiltered publication.</a:t>
            </a:r>
            <a:r>
              <a:rPr lang="en-US" sz="2000" dirty="0">
                <a:latin typeface="Roboto" charset="0"/>
                <a:ea typeface="Roboto" charset="0"/>
                <a:cs typeface="Roboto" charset="0"/>
              </a:rPr>
              <a:t> The ability to reach the public without limits on publication size and without having posts filtered, edited, or cut by the mainstream media.</a:t>
            </a:r>
          </a:p>
          <a:p>
            <a:pPr fontAlgn="base"/>
            <a:r>
              <a:rPr lang="en-US" sz="2000" b="1" dirty="0">
                <a:solidFill>
                  <a:schemeClr val="accent6">
                    <a:lumMod val="75000"/>
                  </a:schemeClr>
                </a:solidFill>
                <a:latin typeface="Roboto" charset="0"/>
                <a:ea typeface="Roboto" charset="0"/>
                <a:cs typeface="Roboto" charset="0"/>
              </a:rPr>
              <a:t>Ease of use.</a:t>
            </a:r>
            <a:r>
              <a:rPr lang="en-US" sz="2000" dirty="0">
                <a:latin typeface="Roboto" charset="0"/>
                <a:ea typeface="Roboto" charset="0"/>
                <a:cs typeface="Roboto" charset="0"/>
              </a:rPr>
              <a:t> Creating a new post usually involves clicking a single button.</a:t>
            </a:r>
          </a:p>
          <a:p>
            <a:pPr fontAlgn="base"/>
            <a:r>
              <a:rPr lang="en-US" sz="2000" b="1" dirty="0">
                <a:solidFill>
                  <a:schemeClr val="accent6">
                    <a:lumMod val="75000"/>
                  </a:schemeClr>
                </a:solidFill>
                <a:latin typeface="Roboto" charset="0"/>
                <a:ea typeface="Roboto" charset="0"/>
                <a:cs typeface="Roboto" charset="0"/>
              </a:rPr>
              <a:t>Comment threads.</a:t>
            </a:r>
            <a:r>
              <a:rPr lang="en-US" sz="2000" dirty="0">
                <a:latin typeface="Roboto" charset="0"/>
                <a:ea typeface="Roboto" charset="0"/>
                <a:cs typeface="Roboto" charset="0"/>
              </a:rPr>
              <a:t> Readers can offer comments on posts.</a:t>
            </a:r>
          </a:p>
          <a:p>
            <a:pPr fontAlgn="base"/>
            <a:r>
              <a:rPr lang="en-US" sz="2000" b="1" dirty="0">
                <a:solidFill>
                  <a:schemeClr val="accent6">
                    <a:lumMod val="75000"/>
                  </a:schemeClr>
                </a:solidFill>
                <a:latin typeface="Roboto" charset="0"/>
                <a:ea typeface="Roboto" charset="0"/>
                <a:cs typeface="Roboto" charset="0"/>
              </a:rPr>
              <a:t>Reverse chronology.</a:t>
            </a:r>
            <a:r>
              <a:rPr lang="en-US" sz="2000" dirty="0">
                <a:latin typeface="Roboto" charset="0"/>
                <a:ea typeface="Roboto" charset="0"/>
                <a:cs typeface="Roboto" charset="0"/>
              </a:rPr>
              <a:t> Posts are listed in reverse order of creation, making it easy to see the most recent content.</a:t>
            </a:r>
          </a:p>
          <a:p>
            <a:pPr fontAlgn="base"/>
            <a:r>
              <a:rPr lang="en-US" sz="2000" b="1" dirty="0">
                <a:solidFill>
                  <a:schemeClr val="accent6">
                    <a:lumMod val="75000"/>
                  </a:schemeClr>
                </a:solidFill>
                <a:latin typeface="Roboto" charset="0"/>
                <a:ea typeface="Roboto" charset="0"/>
                <a:cs typeface="Roboto" charset="0"/>
              </a:rPr>
              <a:t>Persistence.</a:t>
            </a:r>
            <a:r>
              <a:rPr lang="en-US" sz="2000" dirty="0">
                <a:latin typeface="Roboto" charset="0"/>
                <a:ea typeface="Roboto" charset="0"/>
                <a:cs typeface="Roboto" charset="0"/>
              </a:rPr>
              <a:t> Posts are maintained indefinitely at locations accessible by permanent links.</a:t>
            </a:r>
          </a:p>
          <a:p>
            <a:pPr fontAlgn="base"/>
            <a:r>
              <a:rPr lang="en-US" sz="2000" b="1" dirty="0" err="1">
                <a:solidFill>
                  <a:schemeClr val="accent6">
                    <a:lumMod val="75000"/>
                  </a:schemeClr>
                </a:solidFill>
                <a:latin typeface="Roboto" charset="0"/>
                <a:ea typeface="Roboto" charset="0"/>
                <a:cs typeface="Roboto" charset="0"/>
              </a:rPr>
              <a:t>Searchability</a:t>
            </a:r>
            <a:r>
              <a:rPr lang="en-US" sz="2000" b="1" dirty="0">
                <a:solidFill>
                  <a:schemeClr val="accent6">
                    <a:lumMod val="75000"/>
                  </a:schemeClr>
                </a:solidFill>
                <a:latin typeface="Roboto" charset="0"/>
                <a:ea typeface="Roboto" charset="0"/>
                <a:cs typeface="Roboto" charset="0"/>
              </a:rPr>
              <a:t>.</a:t>
            </a:r>
            <a:r>
              <a:rPr lang="en-US" sz="2000" dirty="0">
                <a:latin typeface="Roboto" charset="0"/>
                <a:ea typeface="Roboto" charset="0"/>
                <a:cs typeface="Roboto" charset="0"/>
              </a:rPr>
              <a:t> Current and archived posts are easily searchable.</a:t>
            </a:r>
          </a:p>
          <a:p>
            <a:pPr fontAlgn="base"/>
            <a:r>
              <a:rPr lang="en-US" sz="2000" b="1" dirty="0">
                <a:solidFill>
                  <a:schemeClr val="accent6">
                    <a:lumMod val="75000"/>
                  </a:schemeClr>
                </a:solidFill>
                <a:latin typeface="Roboto" charset="0"/>
                <a:ea typeface="Roboto" charset="0"/>
                <a:cs typeface="Roboto" charset="0"/>
              </a:rPr>
              <a:t>Tags.</a:t>
            </a:r>
            <a:r>
              <a:rPr lang="en-US" sz="2000" dirty="0">
                <a:latin typeface="Roboto" charset="0"/>
                <a:ea typeface="Roboto" charset="0"/>
                <a:cs typeface="Roboto" charset="0"/>
              </a:rPr>
              <a:t> Posts are often classified under an organized tagging scheme.</a:t>
            </a:r>
          </a:p>
          <a:p>
            <a:pPr fontAlgn="base"/>
            <a:r>
              <a:rPr lang="en-US" sz="2000" b="1" dirty="0">
                <a:solidFill>
                  <a:schemeClr val="accent6">
                    <a:lumMod val="75000"/>
                  </a:schemeClr>
                </a:solidFill>
                <a:latin typeface="Roboto" charset="0"/>
                <a:ea typeface="Roboto" charset="0"/>
                <a:cs typeface="Roboto" charset="0"/>
              </a:rPr>
              <a:t>Trackbacks.</a:t>
            </a:r>
            <a:r>
              <a:rPr lang="en-US" sz="2000" dirty="0">
                <a:latin typeface="Roboto" charset="0"/>
                <a:ea typeface="Roboto" charset="0"/>
                <a:cs typeface="Roboto" charset="0"/>
              </a:rPr>
              <a:t> Allows an author to acknowledge the source of an item in their posts, which allows bloggers to follow the popularity of their posts among other bloggers.</a:t>
            </a:r>
          </a:p>
        </p:txBody>
      </p:sp>
    </p:spTree>
    <p:extLst>
      <p:ext uri="{BB962C8B-B14F-4D97-AF65-F5344CB8AC3E}">
        <p14:creationId xmlns:p14="http://schemas.microsoft.com/office/powerpoint/2010/main" val="948629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650" y="198437"/>
            <a:ext cx="4396273" cy="5749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46" dirty="0">
                <a:latin typeface="Roboto" charset="0"/>
                <a:ea typeface="Roboto" charset="0"/>
                <a:cs typeface="Roboto" charset="0"/>
              </a:rPr>
              <a:t>WIKIS</a:t>
            </a:r>
          </a:p>
        </p:txBody>
      </p:sp>
      <p:cxnSp>
        <p:nvCxnSpPr>
          <p:cNvPr id="3" name="Straight Connector 2"/>
          <p:cNvCxnSpPr/>
          <p:nvPr/>
        </p:nvCxnSpPr>
        <p:spPr>
          <a:xfrm>
            <a:off x="882054" y="731837"/>
            <a:ext cx="8316516"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496" y="122237"/>
            <a:ext cx="443148" cy="443148"/>
          </a:xfrm>
          <a:prstGeom prst="rect">
            <a:avLst/>
          </a:prstGeom>
        </p:spPr>
      </p:pic>
      <p:sp>
        <p:nvSpPr>
          <p:cNvPr id="9" name="Text Placeholder 3"/>
          <p:cNvSpPr txBox="1">
            <a:spLocks/>
          </p:cNvSpPr>
          <p:nvPr/>
        </p:nvSpPr>
        <p:spPr>
          <a:xfrm>
            <a:off x="1225317" y="2789237"/>
            <a:ext cx="7621300" cy="2782775"/>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latin typeface="Roboto" charset="0"/>
                <a:ea typeface="Roboto" charset="0"/>
                <a:cs typeface="Roboto" charset="0"/>
              </a:rPr>
              <a:t>Acts as a collective corporate memory that is vital for sharing skills, learning, and preserving expertise.</a:t>
            </a:r>
          </a:p>
          <a:p>
            <a:r>
              <a:rPr lang="en-US" sz="2000" dirty="0">
                <a:latin typeface="Roboto" charset="0"/>
                <a:ea typeface="Roboto" charset="0"/>
                <a:cs typeface="Roboto" charset="0"/>
              </a:rPr>
              <a:t>Users can make changes to existing content and easily create new content.</a:t>
            </a:r>
          </a:p>
          <a:p>
            <a:r>
              <a:rPr lang="en-US" sz="2000" b="1" dirty="0">
                <a:solidFill>
                  <a:schemeClr val="accent6">
                    <a:lumMod val="75000"/>
                  </a:schemeClr>
                </a:solidFill>
                <a:latin typeface="Roboto" charset="0"/>
                <a:ea typeface="Roboto" charset="0"/>
                <a:cs typeface="Roboto" charset="0"/>
              </a:rPr>
              <a:t>Roll back</a:t>
            </a:r>
            <a:r>
              <a:rPr lang="en-US" sz="2000" dirty="0">
                <a:solidFill>
                  <a:schemeClr val="accent6">
                    <a:lumMod val="75000"/>
                  </a:schemeClr>
                </a:solidFill>
                <a:latin typeface="Roboto" charset="0"/>
                <a:ea typeface="Roboto" charset="0"/>
                <a:cs typeface="Roboto" charset="0"/>
              </a:rPr>
              <a:t>: </a:t>
            </a:r>
            <a:r>
              <a:rPr lang="en-US" sz="2000" dirty="0">
                <a:latin typeface="Roboto" charset="0"/>
                <a:ea typeface="Roboto" charset="0"/>
                <a:cs typeface="Roboto" charset="0"/>
              </a:rPr>
              <a:t>Ability to revert a wiki page to a prior version.</a:t>
            </a:r>
          </a:p>
          <a:p>
            <a:pPr lvl="1"/>
            <a:r>
              <a:rPr lang="en-US" sz="2000" dirty="0">
                <a:latin typeface="Roboto" charset="0"/>
                <a:ea typeface="Roboto" charset="0"/>
                <a:cs typeface="Roboto" charset="0"/>
              </a:rPr>
              <a:t>Useful for restoring earlier work in the event of a posting error, inaccuracy, or vandalism.</a:t>
            </a:r>
          </a:p>
        </p:txBody>
      </p:sp>
      <p:sp>
        <p:nvSpPr>
          <p:cNvPr id="5" name="Rounded Rectangle 4"/>
          <p:cNvSpPr/>
          <p:nvPr/>
        </p:nvSpPr>
        <p:spPr>
          <a:xfrm>
            <a:off x="1234007" y="878760"/>
            <a:ext cx="7621300" cy="1529477"/>
          </a:xfrm>
          <a:prstGeom prst="roundRect">
            <a:avLst/>
          </a:prstGeom>
          <a:solidFill>
            <a:srgbClr val="006C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5"/>
          <p:cNvSpPr txBox="1">
            <a:spLocks/>
          </p:cNvSpPr>
          <p:nvPr/>
        </p:nvSpPr>
        <p:spPr>
          <a:xfrm>
            <a:off x="1359836" y="1008955"/>
            <a:ext cx="7292701" cy="132308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315" cap="all" dirty="0">
                <a:solidFill>
                  <a:schemeClr val="bg1"/>
                </a:solidFill>
                <a:latin typeface="Roboto" charset="0"/>
                <a:ea typeface="Roboto" charset="0"/>
                <a:cs typeface="Roboto" charset="0"/>
              </a:rPr>
              <a:t>Website, that can be modified by anyone directly within a web browser, that serves as a shared knowledge repository</a:t>
            </a:r>
          </a:p>
          <a:p>
            <a:pPr marL="0" indent="0" algn="ctr">
              <a:buNone/>
            </a:pPr>
            <a:endParaRPr lang="en-US" sz="2315" cap="all" dirty="0">
              <a:solidFill>
                <a:schemeClr val="bg1"/>
              </a:solidFill>
              <a:latin typeface="Roboto" charset="0"/>
              <a:ea typeface="Roboto" charset="0"/>
              <a:cs typeface="Roboto" charset="0"/>
            </a:endParaRPr>
          </a:p>
        </p:txBody>
      </p:sp>
    </p:spTree>
    <p:extLst>
      <p:ext uri="{BB962C8B-B14F-4D97-AF65-F5344CB8AC3E}">
        <p14:creationId xmlns:p14="http://schemas.microsoft.com/office/powerpoint/2010/main" val="1440958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650" y="198437"/>
            <a:ext cx="4396273" cy="5749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46" dirty="0">
                <a:latin typeface="Roboto" charset="0"/>
                <a:ea typeface="Roboto" charset="0"/>
                <a:cs typeface="Roboto" charset="0"/>
              </a:rPr>
              <a:t>WIKIS: KEY FEATURES</a:t>
            </a:r>
          </a:p>
        </p:txBody>
      </p:sp>
      <p:cxnSp>
        <p:nvCxnSpPr>
          <p:cNvPr id="3" name="Straight Connector 2"/>
          <p:cNvCxnSpPr/>
          <p:nvPr/>
        </p:nvCxnSpPr>
        <p:spPr>
          <a:xfrm>
            <a:off x="882054" y="731837"/>
            <a:ext cx="8316516"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496" y="136289"/>
            <a:ext cx="443148" cy="443148"/>
          </a:xfrm>
          <a:prstGeom prst="rect">
            <a:avLst/>
          </a:prstGeom>
        </p:spPr>
      </p:pic>
      <p:sp>
        <p:nvSpPr>
          <p:cNvPr id="9" name="Text Placeholder 3"/>
          <p:cNvSpPr txBox="1">
            <a:spLocks/>
          </p:cNvSpPr>
          <p:nvPr/>
        </p:nvSpPr>
        <p:spPr>
          <a:xfrm>
            <a:off x="451890" y="1175354"/>
            <a:ext cx="9176845" cy="4052283"/>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latin typeface="Roboto" charset="0"/>
                <a:ea typeface="Roboto" charset="0"/>
                <a:cs typeface="Roboto" charset="0"/>
              </a:rPr>
              <a:t>All changes are </a:t>
            </a:r>
            <a:r>
              <a:rPr lang="en-US" sz="2400" b="1" dirty="0">
                <a:solidFill>
                  <a:schemeClr val="accent6">
                    <a:lumMod val="75000"/>
                  </a:schemeClr>
                </a:solidFill>
                <a:latin typeface="Roboto" charset="0"/>
                <a:ea typeface="Roboto" charset="0"/>
                <a:cs typeface="Roboto" charset="0"/>
              </a:rPr>
              <a:t>attributed</a:t>
            </a:r>
            <a:r>
              <a:rPr lang="en-US" sz="2400" dirty="0">
                <a:latin typeface="Roboto" charset="0"/>
                <a:ea typeface="Roboto" charset="0"/>
                <a:cs typeface="Roboto" charset="0"/>
              </a:rPr>
              <a:t>, so others can see who made a given edit.</a:t>
            </a:r>
          </a:p>
          <a:p>
            <a:r>
              <a:rPr lang="en-US" sz="2400" dirty="0">
                <a:latin typeface="Roboto" charset="0"/>
                <a:ea typeface="Roboto" charset="0"/>
                <a:cs typeface="Roboto" charset="0"/>
              </a:rPr>
              <a:t>A complete </a:t>
            </a:r>
            <a:r>
              <a:rPr lang="en-US" sz="2400" b="1" dirty="0">
                <a:solidFill>
                  <a:schemeClr val="accent6">
                    <a:lumMod val="75000"/>
                  </a:schemeClr>
                </a:solidFill>
                <a:latin typeface="Roboto" charset="0"/>
                <a:ea typeface="Roboto" charset="0"/>
                <a:cs typeface="Roboto" charset="0"/>
              </a:rPr>
              <a:t>revision history </a:t>
            </a:r>
            <a:r>
              <a:rPr lang="en-US" sz="2400" dirty="0">
                <a:latin typeface="Roboto" charset="0"/>
                <a:ea typeface="Roboto" charset="0"/>
                <a:cs typeface="Roboto" charset="0"/>
              </a:rPr>
              <a:t>is maintained s</a:t>
            </a:r>
            <a:r>
              <a:rPr lang="en-US" sz="2400" dirty="0"/>
              <a:t>o changes can be compared against prior versions and rolled back as needed.</a:t>
            </a:r>
            <a:endParaRPr lang="en-US" sz="2400" dirty="0">
              <a:latin typeface="Roboto" charset="0"/>
              <a:ea typeface="Roboto" charset="0"/>
              <a:cs typeface="Roboto" charset="0"/>
            </a:endParaRPr>
          </a:p>
          <a:p>
            <a:r>
              <a:rPr lang="en-US" sz="2400" dirty="0">
                <a:latin typeface="Roboto" charset="0"/>
                <a:ea typeface="Roboto" charset="0"/>
                <a:cs typeface="Roboto" charset="0"/>
              </a:rPr>
              <a:t>Automatic </a:t>
            </a:r>
            <a:r>
              <a:rPr lang="en-US" sz="2400" b="1" dirty="0">
                <a:solidFill>
                  <a:schemeClr val="accent6">
                    <a:lumMod val="75000"/>
                  </a:schemeClr>
                </a:solidFill>
                <a:latin typeface="Roboto" charset="0"/>
                <a:ea typeface="Roboto" charset="0"/>
                <a:cs typeface="Roboto" charset="0"/>
              </a:rPr>
              <a:t>notification</a:t>
            </a:r>
            <a:r>
              <a:rPr lang="en-US" sz="2400" dirty="0">
                <a:latin typeface="Roboto" charset="0"/>
                <a:ea typeface="Roboto" charset="0"/>
                <a:cs typeface="Roboto" charset="0"/>
              </a:rPr>
              <a:t> and </a:t>
            </a:r>
            <a:r>
              <a:rPr lang="en-US" sz="2400" b="1" dirty="0">
                <a:solidFill>
                  <a:schemeClr val="accent6">
                    <a:lumMod val="75000"/>
                  </a:schemeClr>
                </a:solidFill>
                <a:latin typeface="Roboto" charset="0"/>
                <a:ea typeface="Roboto" charset="0"/>
                <a:cs typeface="Roboto" charset="0"/>
              </a:rPr>
              <a:t>monitoring</a:t>
            </a:r>
            <a:r>
              <a:rPr lang="en-US" sz="2400" dirty="0">
                <a:latin typeface="Roboto" charset="0"/>
                <a:ea typeface="Roboto" charset="0"/>
                <a:cs typeface="Roboto" charset="0"/>
              </a:rPr>
              <a:t> of updates.</a:t>
            </a:r>
          </a:p>
          <a:p>
            <a:r>
              <a:rPr lang="en-US" sz="2400" dirty="0">
                <a:latin typeface="Roboto" charset="0"/>
                <a:ea typeface="Roboto" charset="0"/>
                <a:cs typeface="Roboto" charset="0"/>
              </a:rPr>
              <a:t>All pages in a wiki are </a:t>
            </a:r>
            <a:r>
              <a:rPr lang="en-US" sz="2400" b="1" dirty="0">
                <a:solidFill>
                  <a:schemeClr val="accent6">
                    <a:lumMod val="75000"/>
                  </a:schemeClr>
                </a:solidFill>
                <a:latin typeface="Roboto" charset="0"/>
                <a:ea typeface="Roboto" charset="0"/>
                <a:cs typeface="Roboto" charset="0"/>
              </a:rPr>
              <a:t>searchable</a:t>
            </a:r>
            <a:r>
              <a:rPr lang="en-US" sz="2400" dirty="0">
                <a:latin typeface="Roboto" charset="0"/>
                <a:ea typeface="Roboto" charset="0"/>
                <a:cs typeface="Roboto" charset="0"/>
              </a:rPr>
              <a:t>.</a:t>
            </a:r>
          </a:p>
          <a:p>
            <a:r>
              <a:rPr lang="en-US" sz="2400" dirty="0">
                <a:latin typeface="Roboto" charset="0"/>
                <a:ea typeface="Roboto" charset="0"/>
                <a:cs typeface="Roboto" charset="0"/>
              </a:rPr>
              <a:t>Specific wiki pages can be classified under an organized </a:t>
            </a:r>
            <a:r>
              <a:rPr lang="en-US" sz="2400" b="1" dirty="0">
                <a:solidFill>
                  <a:schemeClr val="accent6">
                    <a:lumMod val="75000"/>
                  </a:schemeClr>
                </a:solidFill>
                <a:latin typeface="Roboto" charset="0"/>
                <a:ea typeface="Roboto" charset="0"/>
                <a:cs typeface="Roboto" charset="0"/>
              </a:rPr>
              <a:t>tagging</a:t>
            </a:r>
            <a:r>
              <a:rPr lang="en-US" sz="2400" dirty="0">
                <a:latin typeface="Roboto" charset="0"/>
                <a:ea typeface="Roboto" charset="0"/>
                <a:cs typeface="Roboto" charset="0"/>
              </a:rPr>
              <a:t> scheme.</a:t>
            </a:r>
          </a:p>
        </p:txBody>
      </p:sp>
    </p:spTree>
    <p:extLst>
      <p:ext uri="{BB962C8B-B14F-4D97-AF65-F5344CB8AC3E}">
        <p14:creationId xmlns:p14="http://schemas.microsoft.com/office/powerpoint/2010/main" val="949184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650" y="274637"/>
            <a:ext cx="4396273" cy="5749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46" dirty="0">
                <a:latin typeface="Roboto" charset="0"/>
                <a:ea typeface="Roboto" charset="0"/>
                <a:cs typeface="Roboto" charset="0"/>
              </a:rPr>
              <a:t>SOCIAL NETWORK</a:t>
            </a:r>
          </a:p>
        </p:txBody>
      </p:sp>
      <p:cxnSp>
        <p:nvCxnSpPr>
          <p:cNvPr id="3" name="Straight Connector 2"/>
          <p:cNvCxnSpPr/>
          <p:nvPr/>
        </p:nvCxnSpPr>
        <p:spPr>
          <a:xfrm>
            <a:off x="882054" y="960437"/>
            <a:ext cx="8316516"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496" y="274637"/>
            <a:ext cx="443148" cy="443148"/>
          </a:xfrm>
          <a:prstGeom prst="rect">
            <a:avLst/>
          </a:prstGeom>
        </p:spPr>
      </p:pic>
      <p:sp>
        <p:nvSpPr>
          <p:cNvPr id="9" name="Text Placeholder 3"/>
          <p:cNvSpPr txBox="1">
            <a:spLocks/>
          </p:cNvSpPr>
          <p:nvPr/>
        </p:nvSpPr>
        <p:spPr>
          <a:xfrm>
            <a:off x="1225317" y="2865437"/>
            <a:ext cx="7621300" cy="3087577"/>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b="1" dirty="0">
                <a:solidFill>
                  <a:schemeClr val="accent6">
                    <a:lumMod val="75000"/>
                  </a:schemeClr>
                </a:solidFill>
                <a:latin typeface="Roboto" charset="0"/>
                <a:ea typeface="Roboto" charset="0"/>
                <a:cs typeface="Roboto" charset="0"/>
              </a:rPr>
              <a:t>Feed -</a:t>
            </a:r>
            <a:r>
              <a:rPr lang="en-US" sz="2400" dirty="0">
                <a:latin typeface="Roboto" charset="0"/>
                <a:ea typeface="Roboto" charset="0"/>
                <a:cs typeface="Roboto" charset="0"/>
              </a:rPr>
              <a:t> Powerful feature of social networks:</a:t>
            </a:r>
          </a:p>
          <a:p>
            <a:pPr lvl="1"/>
            <a:r>
              <a:rPr lang="en-US" dirty="0">
                <a:latin typeface="Roboto" charset="0"/>
                <a:ea typeface="Roboto" charset="0"/>
                <a:cs typeface="Roboto" charset="0"/>
              </a:rPr>
              <a:t>Provides a timely list of the activities of and public messages from people, groups, and organizations that an individual has an association with.</a:t>
            </a:r>
          </a:p>
          <a:p>
            <a:pPr lvl="1"/>
            <a:r>
              <a:rPr lang="en-US" b="1" dirty="0">
                <a:solidFill>
                  <a:schemeClr val="accent6">
                    <a:lumMod val="75000"/>
                  </a:schemeClr>
                </a:solidFill>
                <a:latin typeface="Roboto" charset="0"/>
                <a:ea typeface="Roboto" charset="0"/>
                <a:cs typeface="Roboto" charset="0"/>
              </a:rPr>
              <a:t>Viral:</a:t>
            </a:r>
            <a:r>
              <a:rPr lang="en-US" dirty="0">
                <a:latin typeface="Roboto" charset="0"/>
                <a:ea typeface="Roboto" charset="0"/>
                <a:cs typeface="Roboto" charset="0"/>
              </a:rPr>
              <a:t> Information or applications that spread rapidly between users.</a:t>
            </a:r>
          </a:p>
        </p:txBody>
      </p:sp>
      <p:sp>
        <p:nvSpPr>
          <p:cNvPr id="5" name="Rounded Rectangle 4"/>
          <p:cNvSpPr/>
          <p:nvPr/>
        </p:nvSpPr>
        <p:spPr>
          <a:xfrm>
            <a:off x="1234007" y="1112837"/>
            <a:ext cx="7621300" cy="1234008"/>
          </a:xfrm>
          <a:prstGeom prst="roundRect">
            <a:avLst/>
          </a:prstGeom>
          <a:solidFill>
            <a:srgbClr val="006C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p:cNvSpPr txBox="1">
            <a:spLocks/>
          </p:cNvSpPr>
          <p:nvPr/>
        </p:nvSpPr>
        <p:spPr>
          <a:xfrm>
            <a:off x="1359836" y="1237555"/>
            <a:ext cx="7292701" cy="132308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315" cap="all" dirty="0">
                <a:solidFill>
                  <a:schemeClr val="bg1"/>
                </a:solidFill>
                <a:latin typeface="Roboto" charset="0"/>
                <a:ea typeface="Roboto" charset="0"/>
                <a:cs typeface="Roboto" charset="0"/>
              </a:rPr>
              <a:t>Online community that allows users to establish a personal profile and communicate with others</a:t>
            </a:r>
          </a:p>
        </p:txBody>
      </p:sp>
    </p:spTree>
    <p:extLst>
      <p:ext uri="{BB962C8B-B14F-4D97-AF65-F5344CB8AC3E}">
        <p14:creationId xmlns:p14="http://schemas.microsoft.com/office/powerpoint/2010/main" val="192778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650" y="350837"/>
            <a:ext cx="6073579" cy="574911"/>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46" dirty="0">
                <a:latin typeface="Roboto" charset="0"/>
                <a:ea typeface="Roboto" charset="0"/>
                <a:cs typeface="Roboto" charset="0"/>
              </a:rPr>
              <a:t>SOCIAL NETWORKS: KEY FEATURES</a:t>
            </a:r>
          </a:p>
        </p:txBody>
      </p:sp>
      <p:cxnSp>
        <p:nvCxnSpPr>
          <p:cNvPr id="3" name="Straight Connector 2"/>
          <p:cNvCxnSpPr/>
          <p:nvPr/>
        </p:nvCxnSpPr>
        <p:spPr>
          <a:xfrm>
            <a:off x="882054" y="960437"/>
            <a:ext cx="8316516"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496" y="288689"/>
            <a:ext cx="443148" cy="443148"/>
          </a:xfrm>
          <a:prstGeom prst="rect">
            <a:avLst/>
          </a:prstGeom>
        </p:spPr>
      </p:pic>
      <p:sp>
        <p:nvSpPr>
          <p:cNvPr id="9" name="Text Placeholder 3"/>
          <p:cNvSpPr txBox="1">
            <a:spLocks/>
          </p:cNvSpPr>
          <p:nvPr/>
        </p:nvSpPr>
        <p:spPr>
          <a:xfrm>
            <a:off x="451890" y="1341437"/>
            <a:ext cx="9176845" cy="4052283"/>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base"/>
            <a:r>
              <a:rPr lang="en-US" sz="2400" dirty="0">
                <a:latin typeface="Roboto" charset="0"/>
                <a:ea typeface="Roboto" charset="0"/>
                <a:cs typeface="Roboto" charset="0"/>
              </a:rPr>
              <a:t>Detailed </a:t>
            </a:r>
            <a:r>
              <a:rPr lang="en-US" sz="2400" b="1" dirty="0">
                <a:solidFill>
                  <a:schemeClr val="accent6">
                    <a:lumMod val="75000"/>
                  </a:schemeClr>
                </a:solidFill>
                <a:latin typeface="Roboto" charset="0"/>
                <a:ea typeface="Roboto" charset="0"/>
                <a:cs typeface="Roboto" charset="0"/>
              </a:rPr>
              <a:t>personal profiles</a:t>
            </a:r>
          </a:p>
          <a:p>
            <a:pPr fontAlgn="base"/>
            <a:r>
              <a:rPr lang="en-US" sz="2400" b="1" dirty="0">
                <a:solidFill>
                  <a:schemeClr val="accent6">
                    <a:lumMod val="75000"/>
                  </a:schemeClr>
                </a:solidFill>
                <a:latin typeface="Roboto" charset="0"/>
                <a:ea typeface="Roboto" charset="0"/>
                <a:cs typeface="Roboto" charset="0"/>
              </a:rPr>
              <a:t>Affiliations</a:t>
            </a:r>
            <a:r>
              <a:rPr lang="en-US" sz="2400" dirty="0">
                <a:latin typeface="Roboto" charset="0"/>
                <a:ea typeface="Roboto" charset="0"/>
                <a:cs typeface="Roboto" charset="0"/>
              </a:rPr>
              <a:t> with </a:t>
            </a:r>
            <a:r>
              <a:rPr lang="en-US" sz="2400" i="1" dirty="0">
                <a:latin typeface="Roboto" charset="0"/>
                <a:ea typeface="Roboto" charset="0"/>
                <a:cs typeface="Roboto" charset="0"/>
              </a:rPr>
              <a:t>groups</a:t>
            </a:r>
            <a:r>
              <a:rPr lang="en-US" sz="2400" dirty="0">
                <a:latin typeface="Roboto" charset="0"/>
                <a:ea typeface="Roboto" charset="0"/>
                <a:cs typeface="Roboto" charset="0"/>
              </a:rPr>
              <a:t> (e.g., alumni, employers, hobbies, fans, health conditions, causes); with </a:t>
            </a:r>
            <a:r>
              <a:rPr lang="en-US" sz="2400" i="1" dirty="0">
                <a:latin typeface="Roboto" charset="0"/>
                <a:ea typeface="Roboto" charset="0"/>
                <a:cs typeface="Roboto" charset="0"/>
              </a:rPr>
              <a:t>individuals</a:t>
            </a:r>
            <a:r>
              <a:rPr lang="en-US" sz="2400" dirty="0">
                <a:latin typeface="Roboto" charset="0"/>
                <a:ea typeface="Roboto" charset="0"/>
                <a:cs typeface="Roboto" charset="0"/>
              </a:rPr>
              <a:t> (e.g., specific “friends”); and with </a:t>
            </a:r>
            <a:r>
              <a:rPr lang="en-US" sz="2400" i="1" dirty="0">
                <a:latin typeface="Roboto" charset="0"/>
                <a:ea typeface="Roboto" charset="0"/>
                <a:cs typeface="Roboto" charset="0"/>
              </a:rPr>
              <a:t>products</a:t>
            </a:r>
            <a:r>
              <a:rPr lang="en-US" sz="2400" dirty="0">
                <a:latin typeface="Roboto" charset="0"/>
                <a:ea typeface="Roboto" charset="0"/>
                <a:cs typeface="Roboto" charset="0"/>
              </a:rPr>
              <a:t>, </a:t>
            </a:r>
            <a:r>
              <a:rPr lang="en-US" sz="2400" i="1" dirty="0">
                <a:latin typeface="Roboto" charset="0"/>
                <a:ea typeface="Roboto" charset="0"/>
                <a:cs typeface="Roboto" charset="0"/>
              </a:rPr>
              <a:t>firms</a:t>
            </a:r>
            <a:r>
              <a:rPr lang="en-US" sz="2400" dirty="0">
                <a:latin typeface="Roboto" charset="0"/>
                <a:ea typeface="Roboto" charset="0"/>
                <a:cs typeface="Roboto" charset="0"/>
              </a:rPr>
              <a:t>, and other </a:t>
            </a:r>
            <a:r>
              <a:rPr lang="en-US" sz="2400" i="1" dirty="0">
                <a:latin typeface="Roboto" charset="0"/>
                <a:ea typeface="Roboto" charset="0"/>
                <a:cs typeface="Roboto" charset="0"/>
              </a:rPr>
              <a:t>organizations</a:t>
            </a:r>
            <a:endParaRPr lang="en-US" sz="2400" dirty="0">
              <a:latin typeface="Roboto" charset="0"/>
              <a:ea typeface="Roboto" charset="0"/>
              <a:cs typeface="Roboto" charset="0"/>
            </a:endParaRPr>
          </a:p>
          <a:p>
            <a:pPr fontAlgn="base"/>
            <a:r>
              <a:rPr lang="en-US" sz="2400" dirty="0">
                <a:latin typeface="Roboto" charset="0"/>
                <a:ea typeface="Roboto" charset="0"/>
                <a:cs typeface="Roboto" charset="0"/>
              </a:rPr>
              <a:t>Private </a:t>
            </a:r>
            <a:r>
              <a:rPr lang="en-US" sz="2400" b="1" dirty="0">
                <a:solidFill>
                  <a:schemeClr val="accent6">
                    <a:lumMod val="75000"/>
                  </a:schemeClr>
                </a:solidFill>
                <a:latin typeface="Roboto" charset="0"/>
                <a:ea typeface="Roboto" charset="0"/>
                <a:cs typeface="Roboto" charset="0"/>
              </a:rPr>
              <a:t>messaging</a:t>
            </a:r>
            <a:r>
              <a:rPr lang="en-US" sz="2400" dirty="0">
                <a:latin typeface="Roboto" charset="0"/>
                <a:ea typeface="Roboto" charset="0"/>
                <a:cs typeface="Roboto" charset="0"/>
              </a:rPr>
              <a:t> and public </a:t>
            </a:r>
            <a:r>
              <a:rPr lang="en-US" sz="2400" i="1" dirty="0">
                <a:latin typeface="Roboto" charset="0"/>
                <a:ea typeface="Roboto" charset="0"/>
                <a:cs typeface="Roboto" charset="0"/>
              </a:rPr>
              <a:t>discussions</a:t>
            </a:r>
            <a:endParaRPr lang="en-US" sz="2400" dirty="0">
              <a:latin typeface="Roboto" charset="0"/>
              <a:ea typeface="Roboto" charset="0"/>
              <a:cs typeface="Roboto" charset="0"/>
            </a:endParaRPr>
          </a:p>
          <a:p>
            <a:pPr fontAlgn="base"/>
            <a:r>
              <a:rPr lang="en-US" sz="2400" dirty="0">
                <a:latin typeface="Roboto" charset="0"/>
                <a:ea typeface="Roboto" charset="0"/>
                <a:cs typeface="Roboto" charset="0"/>
              </a:rPr>
              <a:t>Media </a:t>
            </a:r>
            <a:r>
              <a:rPr lang="en-US" sz="2400" b="1" dirty="0">
                <a:solidFill>
                  <a:schemeClr val="accent6">
                    <a:lumMod val="75000"/>
                  </a:schemeClr>
                </a:solidFill>
                <a:latin typeface="Roboto" charset="0"/>
                <a:ea typeface="Roboto" charset="0"/>
                <a:cs typeface="Roboto" charset="0"/>
              </a:rPr>
              <a:t>sharing</a:t>
            </a:r>
            <a:r>
              <a:rPr lang="en-US" sz="2400" dirty="0">
                <a:latin typeface="Roboto" charset="0"/>
                <a:ea typeface="Roboto" charset="0"/>
                <a:cs typeface="Roboto" charset="0"/>
              </a:rPr>
              <a:t> (text, photos, video)</a:t>
            </a:r>
          </a:p>
          <a:p>
            <a:pPr fontAlgn="base"/>
            <a:r>
              <a:rPr lang="en-US" sz="2400" b="1" dirty="0">
                <a:solidFill>
                  <a:schemeClr val="accent6">
                    <a:lumMod val="75000"/>
                  </a:schemeClr>
                </a:solidFill>
                <a:latin typeface="Roboto" charset="0"/>
                <a:ea typeface="Roboto" charset="0"/>
                <a:cs typeface="Roboto" charset="0"/>
              </a:rPr>
              <a:t>Discovery-fueling feeds </a:t>
            </a:r>
            <a:r>
              <a:rPr lang="en-US" sz="2400" dirty="0">
                <a:latin typeface="Roboto" charset="0"/>
                <a:ea typeface="Roboto" charset="0"/>
                <a:cs typeface="Roboto" charset="0"/>
              </a:rPr>
              <a:t>of recent activity among members (e.g., status changes, new postings, photos, applications installed)</a:t>
            </a:r>
          </a:p>
        </p:txBody>
      </p:sp>
      <p:pic>
        <p:nvPicPr>
          <p:cNvPr id="6" name="Picture 5"/>
          <p:cNvPicPr>
            <a:picLocks noChangeAspect="1"/>
          </p:cNvPicPr>
          <p:nvPr/>
        </p:nvPicPr>
        <p:blipFill>
          <a:blip r:embed="rId3" cstate="print"/>
          <a:stretch>
            <a:fillRect/>
          </a:stretch>
        </p:blipFill>
        <p:spPr>
          <a:xfrm>
            <a:off x="3906242" y="5684837"/>
            <a:ext cx="2157434" cy="1438289"/>
          </a:xfrm>
          <a:prstGeom prst="rect">
            <a:avLst/>
          </a:prstGeom>
        </p:spPr>
      </p:pic>
    </p:spTree>
    <p:extLst>
      <p:ext uri="{BB962C8B-B14F-4D97-AF65-F5344CB8AC3E}">
        <p14:creationId xmlns:p14="http://schemas.microsoft.com/office/powerpoint/2010/main" val="1290631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1077912" y="83996"/>
            <a:ext cx="8231646" cy="1259946"/>
          </a:xfrm>
        </p:spPr>
        <p:txBody>
          <a:bodyPr/>
          <a:lstStyle/>
          <a:p>
            <a:r>
              <a:rPr lang="en-US" altLang="en-US" sz="3200" dirty="0"/>
              <a:t>Managing IT Resources ITWS 4310-01</a:t>
            </a:r>
            <a:br>
              <a:rPr lang="en-US" altLang="en-US" sz="3200" dirty="0"/>
            </a:br>
            <a:r>
              <a:rPr lang="en-US" altLang="en-US" sz="3200" dirty="0"/>
              <a:t>Term Project Final Presentations</a:t>
            </a:r>
          </a:p>
        </p:txBody>
      </p:sp>
      <p:sp>
        <p:nvSpPr>
          <p:cNvPr id="8196" name="Rectangle 3"/>
          <p:cNvSpPr>
            <a:spLocks noGrp="1" noChangeArrowheads="1"/>
          </p:cNvSpPr>
          <p:nvPr>
            <p:ph type="body" idx="1"/>
          </p:nvPr>
        </p:nvSpPr>
        <p:spPr>
          <a:xfrm>
            <a:off x="849312" y="1930893"/>
            <a:ext cx="8763000" cy="4592144"/>
          </a:xfrm>
        </p:spPr>
        <p:txBody>
          <a:bodyPr/>
          <a:lstStyle/>
          <a:p>
            <a:pPr>
              <a:lnSpc>
                <a:spcPct val="80000"/>
              </a:lnSpc>
            </a:pPr>
            <a:r>
              <a:rPr lang="en-US" altLang="en-US" sz="3086" dirty="0"/>
              <a:t>10-15 minutes for presentation and demo</a:t>
            </a:r>
          </a:p>
          <a:p>
            <a:pPr>
              <a:lnSpc>
                <a:spcPct val="80000"/>
              </a:lnSpc>
            </a:pPr>
            <a:r>
              <a:rPr lang="en-US" altLang="en-US" sz="3086" dirty="0"/>
              <a:t>5 minutes for Q&amp;A</a:t>
            </a:r>
          </a:p>
          <a:p>
            <a:pPr>
              <a:lnSpc>
                <a:spcPct val="80000"/>
              </a:lnSpc>
            </a:pPr>
            <a:r>
              <a:rPr lang="en-US" altLang="en-US" sz="3086" dirty="0"/>
              <a:t>All team members present and participating</a:t>
            </a:r>
          </a:p>
          <a:p>
            <a:pPr>
              <a:lnSpc>
                <a:spcPct val="80000"/>
              </a:lnSpc>
            </a:pPr>
            <a:r>
              <a:rPr lang="en-US" altLang="en-US" sz="3086" dirty="0"/>
              <a:t>Business Attire</a:t>
            </a:r>
          </a:p>
          <a:p>
            <a:pPr>
              <a:lnSpc>
                <a:spcPct val="80000"/>
              </a:lnSpc>
            </a:pPr>
            <a:r>
              <a:rPr lang="en-US" altLang="en-US" sz="3086" dirty="0"/>
              <a:t>Invite Clients to Presentation</a:t>
            </a:r>
          </a:p>
          <a:p>
            <a:pPr>
              <a:lnSpc>
                <a:spcPct val="80000"/>
              </a:lnSpc>
            </a:pPr>
            <a:r>
              <a:rPr lang="en-US" altLang="en-US" sz="3086" dirty="0"/>
              <a:t>All students grade and rank other presentations</a:t>
            </a:r>
          </a:p>
        </p:txBody>
      </p:sp>
    </p:spTree>
    <p:extLst>
      <p:ext uri="{BB962C8B-B14F-4D97-AF65-F5344CB8AC3E}">
        <p14:creationId xmlns:p14="http://schemas.microsoft.com/office/powerpoint/2010/main" val="112220768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650" y="309326"/>
            <a:ext cx="6073579" cy="574911"/>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46" dirty="0">
                <a:latin typeface="Roboto" charset="0"/>
                <a:ea typeface="Roboto" charset="0"/>
                <a:cs typeface="Roboto" charset="0"/>
              </a:rPr>
              <a:t>CORPORATE USE OF SOCIAL NETWORKS</a:t>
            </a:r>
          </a:p>
        </p:txBody>
      </p:sp>
      <p:cxnSp>
        <p:nvCxnSpPr>
          <p:cNvPr id="3" name="Straight Connector 2"/>
          <p:cNvCxnSpPr/>
          <p:nvPr/>
        </p:nvCxnSpPr>
        <p:spPr>
          <a:xfrm>
            <a:off x="882054" y="884237"/>
            <a:ext cx="8316516"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496" y="212489"/>
            <a:ext cx="443148" cy="443148"/>
          </a:xfrm>
          <a:prstGeom prst="rect">
            <a:avLst/>
          </a:prstGeom>
        </p:spPr>
      </p:pic>
      <p:sp>
        <p:nvSpPr>
          <p:cNvPr id="9" name="Text Placeholder 3"/>
          <p:cNvSpPr txBox="1">
            <a:spLocks/>
          </p:cNvSpPr>
          <p:nvPr/>
        </p:nvSpPr>
        <p:spPr>
          <a:xfrm>
            <a:off x="451890" y="1189037"/>
            <a:ext cx="9176845" cy="6061307"/>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latin typeface="Roboto" charset="0"/>
                <a:ea typeface="Roboto" charset="0"/>
                <a:cs typeface="Roboto" charset="0"/>
              </a:rPr>
              <a:t>Social networks have become organizational productivity tools.</a:t>
            </a:r>
          </a:p>
          <a:p>
            <a:r>
              <a:rPr lang="en-US" sz="2400" dirty="0">
                <a:latin typeface="Roboto" charset="0"/>
                <a:ea typeface="Roboto" charset="0"/>
                <a:cs typeface="Roboto" charset="0"/>
              </a:rPr>
              <a:t>Firms implement their own, internal social network platforms that they hope are more secure and tailored to firm needs.</a:t>
            </a:r>
          </a:p>
          <a:p>
            <a:r>
              <a:rPr lang="en-US" sz="2400" dirty="0">
                <a:latin typeface="Roboto" charset="0"/>
                <a:ea typeface="Roboto" charset="0"/>
                <a:cs typeface="Roboto" charset="0"/>
              </a:rPr>
              <a:t>These networks have replaced the traditional employee directory.</a:t>
            </a:r>
          </a:p>
          <a:p>
            <a:r>
              <a:rPr lang="en-US" sz="2400" dirty="0">
                <a:latin typeface="Roboto" charset="0"/>
                <a:ea typeface="Roboto" charset="0"/>
                <a:cs typeface="Roboto" charset="0"/>
              </a:rPr>
              <a:t>They’re important since a large percentage of employees regularly work from home or client locations.</a:t>
            </a:r>
          </a:p>
          <a:p>
            <a:r>
              <a:rPr lang="en-US" sz="2400" dirty="0">
                <a:latin typeface="Roboto" charset="0"/>
                <a:ea typeface="Roboto" charset="0"/>
                <a:cs typeface="Roboto" charset="0"/>
              </a:rPr>
              <a:t>Firms are setting up social networks for customer engagement and mining these sites for customer ideas, innovation, and feedback.</a:t>
            </a:r>
          </a:p>
          <a:p>
            <a:r>
              <a:rPr lang="en-US" sz="2400" dirty="0">
                <a:latin typeface="Roboto" charset="0"/>
                <a:ea typeface="Roboto" charset="0"/>
                <a:cs typeface="Roboto" charset="0"/>
              </a:rPr>
              <a:t>Doctors are using social networking to more quickly and more accurately diagnose patients</a:t>
            </a:r>
          </a:p>
          <a:p>
            <a:r>
              <a:rPr lang="en-US" sz="2400" dirty="0">
                <a:latin typeface="Roboto" charset="0"/>
                <a:ea typeface="Roboto" charset="0"/>
                <a:cs typeface="Roboto" charset="0"/>
              </a:rPr>
              <a:t>Patients are using social networks to connect with and help others suffering with similar ailments.</a:t>
            </a:r>
          </a:p>
        </p:txBody>
      </p:sp>
    </p:spTree>
    <p:extLst>
      <p:ext uri="{BB962C8B-B14F-4D97-AF65-F5344CB8AC3E}">
        <p14:creationId xmlns:p14="http://schemas.microsoft.com/office/powerpoint/2010/main" val="1256948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650" y="198437"/>
            <a:ext cx="6647132" cy="5749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46" dirty="0">
                <a:latin typeface="Roboto" charset="0"/>
                <a:ea typeface="Roboto" charset="0"/>
                <a:cs typeface="Roboto" charset="0"/>
              </a:rPr>
              <a:t>SOCIAL NETWORKS AND HEALTH CARE</a:t>
            </a:r>
          </a:p>
        </p:txBody>
      </p:sp>
      <p:cxnSp>
        <p:nvCxnSpPr>
          <p:cNvPr id="3" name="Straight Connector 2"/>
          <p:cNvCxnSpPr/>
          <p:nvPr/>
        </p:nvCxnSpPr>
        <p:spPr>
          <a:xfrm>
            <a:off x="882054" y="808037"/>
            <a:ext cx="8316516"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496" y="198437"/>
            <a:ext cx="443148" cy="443148"/>
          </a:xfrm>
          <a:prstGeom prst="rect">
            <a:avLst/>
          </a:prstGeom>
        </p:spPr>
      </p:pic>
      <p:sp>
        <p:nvSpPr>
          <p:cNvPr id="9" name="Text Placeholder 3"/>
          <p:cNvSpPr txBox="1">
            <a:spLocks/>
          </p:cNvSpPr>
          <p:nvPr/>
        </p:nvSpPr>
        <p:spPr>
          <a:xfrm>
            <a:off x="451890" y="1112837"/>
            <a:ext cx="9176845" cy="6248398"/>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b="1" dirty="0" err="1">
                <a:solidFill>
                  <a:schemeClr val="accent6">
                    <a:lumMod val="75000"/>
                  </a:schemeClr>
                </a:solidFill>
                <a:latin typeface="Roboto" charset="0"/>
                <a:ea typeface="Roboto" charset="0"/>
                <a:cs typeface="Roboto" charset="0"/>
              </a:rPr>
              <a:t>Sermo</a:t>
            </a:r>
            <a:r>
              <a:rPr lang="en-US" sz="2000" dirty="0">
                <a:latin typeface="Roboto" charset="0"/>
                <a:ea typeface="Roboto" charset="0"/>
                <a:cs typeface="Roboto" charset="0"/>
              </a:rPr>
              <a:t> is a social network for physicians (which means conversation in Latin) </a:t>
            </a:r>
          </a:p>
          <a:p>
            <a:pPr lvl="1"/>
            <a:r>
              <a:rPr lang="en-US" sz="2000" dirty="0">
                <a:latin typeface="Roboto" charset="0"/>
                <a:ea typeface="Roboto" charset="0"/>
                <a:cs typeface="Roboto" charset="0"/>
              </a:rPr>
              <a:t>Assist physicians gain peer opinion on confounding cases or other medical questions. Most doctors receive responses within an hour and a half of posting, and most cases are solved within twenty-four hours. </a:t>
            </a:r>
          </a:p>
          <a:p>
            <a:pPr lvl="1"/>
            <a:r>
              <a:rPr lang="en-US" sz="2000" dirty="0">
                <a:latin typeface="Roboto" charset="0"/>
                <a:ea typeface="Roboto" charset="0"/>
                <a:cs typeface="Roboto" charset="0"/>
              </a:rPr>
              <a:t>Eighty-five percent of posting physicians say they received information they were looking for. </a:t>
            </a:r>
          </a:p>
          <a:p>
            <a:pPr lvl="1"/>
            <a:r>
              <a:rPr lang="en-US" sz="2000" dirty="0">
                <a:latin typeface="Roboto" charset="0"/>
                <a:ea typeface="Roboto" charset="0"/>
                <a:cs typeface="Roboto" charset="0"/>
              </a:rPr>
              <a:t>More than 340,000 doctors in the US and UK are </a:t>
            </a:r>
            <a:r>
              <a:rPr lang="en-US" sz="2000" dirty="0" err="1">
                <a:latin typeface="Roboto" charset="0"/>
                <a:ea typeface="Roboto" charset="0"/>
                <a:cs typeface="Roboto" charset="0"/>
              </a:rPr>
              <a:t>Sermo</a:t>
            </a:r>
            <a:r>
              <a:rPr lang="en-US" sz="2000" dirty="0">
                <a:latin typeface="Roboto" charset="0"/>
                <a:ea typeface="Roboto" charset="0"/>
                <a:cs typeface="Roboto" charset="0"/>
              </a:rPr>
              <a:t> members, although a much smaller percentage is active on the site. </a:t>
            </a:r>
          </a:p>
          <a:p>
            <a:pPr lvl="1"/>
            <a:r>
              <a:rPr lang="en-US" sz="2000" dirty="0">
                <a:latin typeface="Roboto" charset="0"/>
                <a:ea typeface="Roboto" charset="0"/>
                <a:cs typeface="Roboto" charset="0"/>
              </a:rPr>
              <a:t>Member physicians are screened and verified to maintain the integrity of the service. </a:t>
            </a:r>
          </a:p>
          <a:p>
            <a:pPr lvl="1"/>
            <a:r>
              <a:rPr lang="en-US" sz="2000" dirty="0" err="1">
                <a:latin typeface="Roboto" charset="0"/>
                <a:ea typeface="Roboto" charset="0"/>
                <a:cs typeface="Roboto" charset="0"/>
              </a:rPr>
              <a:t>Sermo</a:t>
            </a:r>
            <a:r>
              <a:rPr lang="en-US" sz="2000" dirty="0">
                <a:latin typeface="Roboto" charset="0"/>
                <a:ea typeface="Roboto" charset="0"/>
                <a:cs typeface="Roboto" charset="0"/>
              </a:rPr>
              <a:t> posts can also send valuable warning signals on issues such as disease outbreaks or unseen drug side effects. </a:t>
            </a:r>
          </a:p>
          <a:p>
            <a:pPr lvl="1"/>
            <a:r>
              <a:rPr lang="en-US" sz="2000" dirty="0">
                <a:latin typeface="Roboto" charset="0"/>
                <a:ea typeface="Roboto" charset="0"/>
                <a:cs typeface="Roboto" charset="0"/>
              </a:rPr>
              <a:t>Doctors have also used the service to rally against insurance company policy changes.</a:t>
            </a:r>
          </a:p>
        </p:txBody>
      </p:sp>
    </p:spTree>
    <p:extLst>
      <p:ext uri="{BB962C8B-B14F-4D97-AF65-F5344CB8AC3E}">
        <p14:creationId xmlns:p14="http://schemas.microsoft.com/office/powerpoint/2010/main" val="18801534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650" y="274637"/>
            <a:ext cx="6647132" cy="5749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46" dirty="0">
                <a:latin typeface="Roboto" charset="0"/>
                <a:ea typeface="Roboto" charset="0"/>
                <a:cs typeface="Roboto" charset="0"/>
              </a:rPr>
              <a:t>SOCIAL NETWORKS AND HEALTH CARE</a:t>
            </a:r>
          </a:p>
        </p:txBody>
      </p:sp>
      <p:cxnSp>
        <p:nvCxnSpPr>
          <p:cNvPr id="3" name="Straight Connector 2"/>
          <p:cNvCxnSpPr/>
          <p:nvPr/>
        </p:nvCxnSpPr>
        <p:spPr>
          <a:xfrm>
            <a:off x="882054" y="960437"/>
            <a:ext cx="8316516"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496" y="274637"/>
            <a:ext cx="443148" cy="443148"/>
          </a:xfrm>
          <a:prstGeom prst="rect">
            <a:avLst/>
          </a:prstGeom>
        </p:spPr>
      </p:pic>
      <p:sp>
        <p:nvSpPr>
          <p:cNvPr id="9" name="Text Placeholder 3"/>
          <p:cNvSpPr txBox="1">
            <a:spLocks/>
          </p:cNvSpPr>
          <p:nvPr/>
        </p:nvSpPr>
        <p:spPr>
          <a:xfrm>
            <a:off x="451890" y="1646242"/>
            <a:ext cx="9176845" cy="5943595"/>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b="1" dirty="0" err="1">
                <a:solidFill>
                  <a:schemeClr val="accent6">
                    <a:lumMod val="75000"/>
                  </a:schemeClr>
                </a:solidFill>
                <a:latin typeface="Roboto" charset="0"/>
                <a:ea typeface="Roboto" charset="0"/>
                <a:cs typeface="Roboto" charset="0"/>
              </a:rPr>
              <a:t>PatientsLikeMe</a:t>
            </a:r>
            <a:r>
              <a:rPr lang="en-US" sz="2400" b="1" dirty="0">
                <a:solidFill>
                  <a:schemeClr val="accent6">
                    <a:lumMod val="75000"/>
                  </a:schemeClr>
                </a:solidFill>
                <a:latin typeface="Roboto" charset="0"/>
                <a:ea typeface="Roboto" charset="0"/>
                <a:cs typeface="Roboto" charset="0"/>
              </a:rPr>
              <a:t> (PLM) </a:t>
            </a:r>
            <a:r>
              <a:rPr lang="en-US" sz="2400" dirty="0">
                <a:latin typeface="Roboto" charset="0"/>
                <a:ea typeface="Roboto" charset="0"/>
                <a:cs typeface="Roboto" charset="0"/>
              </a:rPr>
              <a:t>offers a social network empowering chronically ill patients across a wide variety of disease states. </a:t>
            </a:r>
          </a:p>
          <a:p>
            <a:pPr lvl="1"/>
            <a:r>
              <a:rPr lang="en-US" dirty="0">
                <a:latin typeface="Roboto" charset="0"/>
                <a:ea typeface="Roboto" charset="0"/>
                <a:cs typeface="Roboto" charset="0"/>
              </a:rPr>
              <a:t>The firm’s “openness policy” is in contrast to privacy rules posted on many sites and encourages patients to publicly track and post conditions, treatments, and symptom variation over time, using the site’s sophisticated graphing and charting tools. </a:t>
            </a:r>
          </a:p>
          <a:p>
            <a:pPr lvl="1"/>
            <a:r>
              <a:rPr lang="en-US" dirty="0">
                <a:latin typeface="Roboto" charset="0"/>
                <a:ea typeface="Roboto" charset="0"/>
                <a:cs typeface="Roboto" charset="0"/>
              </a:rPr>
              <a:t>The goal is to help others improve the quality of their own care by harnessing the wisdom of crowds.</a:t>
            </a:r>
          </a:p>
        </p:txBody>
      </p:sp>
    </p:spTree>
    <p:extLst>
      <p:ext uri="{BB962C8B-B14F-4D97-AF65-F5344CB8AC3E}">
        <p14:creationId xmlns:p14="http://schemas.microsoft.com/office/powerpoint/2010/main" val="268849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650" y="385526"/>
            <a:ext cx="6647132" cy="574911"/>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46" dirty="0">
                <a:latin typeface="Roboto" charset="0"/>
                <a:ea typeface="Roboto" charset="0"/>
                <a:cs typeface="Roboto" charset="0"/>
              </a:rPr>
              <a:t>TWITTER AND THE RISE OF MICROBLOGGING</a:t>
            </a:r>
          </a:p>
        </p:txBody>
      </p:sp>
      <p:cxnSp>
        <p:nvCxnSpPr>
          <p:cNvPr id="3" name="Straight Connector 2"/>
          <p:cNvCxnSpPr/>
          <p:nvPr/>
        </p:nvCxnSpPr>
        <p:spPr>
          <a:xfrm>
            <a:off x="882054" y="884237"/>
            <a:ext cx="8316516"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496" y="288689"/>
            <a:ext cx="443148" cy="443148"/>
          </a:xfrm>
          <a:prstGeom prst="rect">
            <a:avLst/>
          </a:prstGeom>
        </p:spPr>
      </p:pic>
      <p:sp>
        <p:nvSpPr>
          <p:cNvPr id="6" name="Content Placeholder 2"/>
          <p:cNvSpPr txBox="1">
            <a:spLocks/>
          </p:cNvSpPr>
          <p:nvPr/>
        </p:nvSpPr>
        <p:spPr>
          <a:xfrm>
            <a:off x="504031" y="1265237"/>
            <a:ext cx="9072563" cy="4343399"/>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b="1" dirty="0">
                <a:solidFill>
                  <a:schemeClr val="accent6">
                    <a:lumMod val="75000"/>
                  </a:schemeClr>
                </a:solidFill>
                <a:latin typeface="Roboto" charset="0"/>
                <a:ea typeface="Roboto" charset="0"/>
                <a:cs typeface="Roboto" charset="0"/>
              </a:rPr>
              <a:t>Microblogging</a:t>
            </a:r>
            <a:r>
              <a:rPr lang="en-US" sz="2000" dirty="0">
                <a:latin typeface="Roboto" charset="0"/>
                <a:ea typeface="Roboto" charset="0"/>
                <a:cs typeface="Roboto" charset="0"/>
              </a:rPr>
              <a:t>: Short-message blogging, made through a mobile device.</a:t>
            </a:r>
          </a:p>
          <a:p>
            <a:r>
              <a:rPr lang="en-US" sz="2000" dirty="0">
                <a:latin typeface="Roboto" charset="0"/>
                <a:ea typeface="Roboto" charset="0"/>
                <a:cs typeface="Roboto" charset="0"/>
              </a:rPr>
              <a:t>Twitter is a microblogging service that allows users to post via the Web, SMSA text messaging, or a variety of third-party desktop and smartphone applications.</a:t>
            </a:r>
          </a:p>
          <a:p>
            <a:pPr lvl="1"/>
            <a:r>
              <a:rPr lang="en-US" sz="2000" b="1" dirty="0">
                <a:solidFill>
                  <a:schemeClr val="accent6">
                    <a:lumMod val="75000"/>
                  </a:schemeClr>
                </a:solidFill>
                <a:latin typeface="Roboto" charset="0"/>
                <a:ea typeface="Roboto" charset="0"/>
                <a:cs typeface="Roboto" charset="0"/>
              </a:rPr>
              <a:t>Tweet</a:t>
            </a:r>
            <a:r>
              <a:rPr lang="en-US" sz="2000" dirty="0">
                <a:latin typeface="Roboto" charset="0"/>
                <a:ea typeface="Roboto" charset="0"/>
                <a:cs typeface="Roboto" charset="0"/>
              </a:rPr>
              <a:t>: Twitter post, limited to 140, now 280, characters.</a:t>
            </a:r>
          </a:p>
          <a:p>
            <a:pPr lvl="1"/>
            <a:r>
              <a:rPr lang="en-US" sz="2000" b="1" dirty="0">
                <a:solidFill>
                  <a:schemeClr val="accent6">
                    <a:lumMod val="75000"/>
                  </a:schemeClr>
                </a:solidFill>
                <a:latin typeface="Roboto" charset="0"/>
                <a:ea typeface="Roboto" charset="0"/>
                <a:cs typeface="Roboto" charset="0"/>
              </a:rPr>
              <a:t>Hash tags</a:t>
            </a:r>
            <a:r>
              <a:rPr lang="en-US" sz="2000" dirty="0">
                <a:latin typeface="Roboto" charset="0"/>
                <a:ea typeface="Roboto" charset="0"/>
                <a:cs typeface="Roboto" charset="0"/>
              </a:rPr>
              <a:t>: Method for organizing tweets where keywords are preceded by the # character.</a:t>
            </a:r>
          </a:p>
          <a:p>
            <a:r>
              <a:rPr lang="en-US" sz="2000" dirty="0">
                <a:latin typeface="Roboto" charset="0"/>
                <a:ea typeface="Roboto" charset="0"/>
                <a:cs typeface="Roboto" charset="0"/>
              </a:rPr>
              <a:t>Firms leverage Twitter for:</a:t>
            </a:r>
            <a:endParaRPr lang="en-US" sz="2000" dirty="0">
              <a:solidFill>
                <a:srgbClr val="FF0000"/>
              </a:solidFill>
              <a:latin typeface="Roboto" charset="0"/>
              <a:ea typeface="Roboto" charset="0"/>
              <a:cs typeface="Roboto" charset="0"/>
            </a:endParaRPr>
          </a:p>
          <a:p>
            <a:pPr lvl="1"/>
            <a:r>
              <a:rPr lang="en-US" sz="2000" dirty="0">
                <a:latin typeface="Roboto" charset="0"/>
                <a:ea typeface="Roboto" charset="0"/>
                <a:cs typeface="Roboto" charset="0"/>
              </a:rPr>
              <a:t>Real-time promotion</a:t>
            </a:r>
          </a:p>
          <a:p>
            <a:pPr lvl="1"/>
            <a:r>
              <a:rPr lang="en-US" sz="2000" dirty="0">
                <a:latin typeface="Roboto" charset="0"/>
                <a:ea typeface="Roboto" charset="0"/>
                <a:cs typeface="Roboto" charset="0"/>
              </a:rPr>
              <a:t>Customer response, engagement, and support</a:t>
            </a:r>
          </a:p>
          <a:p>
            <a:pPr lvl="1"/>
            <a:r>
              <a:rPr lang="en-US" sz="2000" dirty="0">
                <a:latin typeface="Roboto" charset="0"/>
                <a:ea typeface="Roboto" charset="0"/>
                <a:cs typeface="Roboto" charset="0"/>
              </a:rPr>
              <a:t>Gathering feedback and up-to-date information</a:t>
            </a:r>
          </a:p>
          <a:p>
            <a:pPr lvl="1"/>
            <a:r>
              <a:rPr lang="en-US" sz="2000" dirty="0">
                <a:latin typeface="Roboto" charset="0"/>
                <a:ea typeface="Roboto" charset="0"/>
                <a:cs typeface="Roboto" charset="0"/>
              </a:rPr>
              <a:t>Time-sensitive communication</a:t>
            </a:r>
          </a:p>
          <a:p>
            <a:pPr lvl="1"/>
            <a:endParaRPr lang="en-US" sz="2000" dirty="0">
              <a:latin typeface="Roboto" charset="0"/>
              <a:ea typeface="Roboto" charset="0"/>
              <a:cs typeface="Roboto" charset="0"/>
            </a:endParaRPr>
          </a:p>
          <a:p>
            <a:endParaRPr lang="en-US" sz="2000" b="1" dirty="0">
              <a:latin typeface="Roboto" charset="0"/>
              <a:ea typeface="Roboto" charset="0"/>
              <a:cs typeface="Roboto" charset="0"/>
            </a:endParaRPr>
          </a:p>
          <a:p>
            <a:endParaRPr lang="en-US" sz="2000" dirty="0">
              <a:latin typeface="Roboto" charset="0"/>
              <a:ea typeface="Roboto" charset="0"/>
              <a:cs typeface="Roboto" charset="0"/>
            </a:endParaRPr>
          </a:p>
        </p:txBody>
      </p:sp>
    </p:spTree>
    <p:extLst>
      <p:ext uri="{BB962C8B-B14F-4D97-AF65-F5344CB8AC3E}">
        <p14:creationId xmlns:p14="http://schemas.microsoft.com/office/powerpoint/2010/main" val="251517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339161" y="350837"/>
            <a:ext cx="8558975" cy="5749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46" cap="all" dirty="0">
                <a:latin typeface="Roboto" charset="0"/>
                <a:ea typeface="Roboto" charset="0"/>
                <a:cs typeface="Roboto" charset="0"/>
              </a:rPr>
              <a:t>Prediction Markets and the Wisdom of Crowds</a:t>
            </a:r>
          </a:p>
        </p:txBody>
      </p:sp>
      <p:cxnSp>
        <p:nvCxnSpPr>
          <p:cNvPr id="3" name="Straight Connector 2"/>
          <p:cNvCxnSpPr/>
          <p:nvPr/>
        </p:nvCxnSpPr>
        <p:spPr>
          <a:xfrm>
            <a:off x="882054" y="1265237"/>
            <a:ext cx="8316516"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07" y="427037"/>
            <a:ext cx="443148" cy="443148"/>
          </a:xfrm>
          <a:prstGeom prst="rect">
            <a:avLst/>
          </a:prstGeom>
        </p:spPr>
      </p:pic>
      <p:sp>
        <p:nvSpPr>
          <p:cNvPr id="6" name="Content Placeholder 2"/>
          <p:cNvSpPr txBox="1">
            <a:spLocks/>
          </p:cNvSpPr>
          <p:nvPr/>
        </p:nvSpPr>
        <p:spPr>
          <a:xfrm>
            <a:off x="504031" y="1797238"/>
            <a:ext cx="9072563" cy="3658999"/>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b="1" dirty="0">
                <a:solidFill>
                  <a:schemeClr val="accent6">
                    <a:lumMod val="75000"/>
                  </a:schemeClr>
                </a:solidFill>
                <a:latin typeface="Roboto" charset="0"/>
                <a:ea typeface="Roboto" charset="0"/>
                <a:cs typeface="Roboto" charset="0"/>
              </a:rPr>
              <a:t>Wisdom of crowds:</a:t>
            </a:r>
            <a:r>
              <a:rPr lang="en-US" sz="2000" dirty="0">
                <a:latin typeface="Roboto" charset="0"/>
                <a:ea typeface="Roboto" charset="0"/>
                <a:cs typeface="Roboto" charset="0"/>
              </a:rPr>
              <a:t> Idea that a group of individuals will collectively have more insight than a single or small group of trained professionals.</a:t>
            </a:r>
          </a:p>
          <a:p>
            <a:pPr lvl="1"/>
            <a:r>
              <a:rPr lang="en-US" sz="2000" dirty="0">
                <a:latin typeface="Roboto" charset="0"/>
                <a:ea typeface="Roboto" charset="0"/>
                <a:cs typeface="Roboto" charset="0"/>
              </a:rPr>
              <a:t>Consists of untrained amateurs.</a:t>
            </a:r>
          </a:p>
          <a:p>
            <a:r>
              <a:rPr lang="en-US" sz="2000" b="1" dirty="0">
                <a:solidFill>
                  <a:schemeClr val="accent6">
                    <a:lumMod val="75000"/>
                  </a:schemeClr>
                </a:solidFill>
                <a:latin typeface="Roboto" charset="0"/>
                <a:ea typeface="Roboto" charset="0"/>
                <a:cs typeface="Roboto" charset="0"/>
              </a:rPr>
              <a:t>Prediction market:</a:t>
            </a:r>
            <a:r>
              <a:rPr lang="en-US" sz="2000" dirty="0">
                <a:latin typeface="Roboto" charset="0"/>
                <a:ea typeface="Roboto" charset="0"/>
                <a:cs typeface="Roboto" charset="0"/>
              </a:rPr>
              <a:t> Polling a diverse crowd and aggregating opinions in order to form a forecast of an eventual outcome.</a:t>
            </a:r>
          </a:p>
          <a:p>
            <a:pPr lvl="1"/>
            <a:endParaRPr lang="en-US" sz="2000" dirty="0">
              <a:latin typeface="Roboto" charset="0"/>
              <a:ea typeface="Roboto" charset="0"/>
              <a:cs typeface="Roboto" charset="0"/>
            </a:endParaRPr>
          </a:p>
          <a:p>
            <a:endParaRPr lang="en-US" sz="2000" b="1" dirty="0">
              <a:latin typeface="Roboto" charset="0"/>
              <a:ea typeface="Roboto" charset="0"/>
              <a:cs typeface="Roboto" charset="0"/>
            </a:endParaRPr>
          </a:p>
          <a:p>
            <a:endParaRPr lang="en-US" sz="2000" dirty="0">
              <a:latin typeface="Roboto" charset="0"/>
              <a:ea typeface="Roboto" charset="0"/>
              <a:cs typeface="Roboto" charset="0"/>
            </a:endParaRPr>
          </a:p>
        </p:txBody>
      </p:sp>
      <p:pic>
        <p:nvPicPr>
          <p:cNvPr id="8" name="Picture 7"/>
          <p:cNvPicPr>
            <a:picLocks noChangeAspect="1"/>
          </p:cNvPicPr>
          <p:nvPr/>
        </p:nvPicPr>
        <p:blipFill>
          <a:blip r:embed="rId3" cstate="print"/>
          <a:stretch>
            <a:fillRect/>
          </a:stretch>
        </p:blipFill>
        <p:spPr>
          <a:xfrm>
            <a:off x="3317844" y="5285328"/>
            <a:ext cx="3444937" cy="1542509"/>
          </a:xfrm>
          <a:prstGeom prst="rect">
            <a:avLst/>
          </a:prstGeom>
        </p:spPr>
      </p:pic>
    </p:spTree>
    <p:extLst>
      <p:ext uri="{BB962C8B-B14F-4D97-AF65-F5344CB8AC3E}">
        <p14:creationId xmlns:p14="http://schemas.microsoft.com/office/powerpoint/2010/main" val="940017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650" y="1325430"/>
            <a:ext cx="4396273" cy="5749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46" dirty="0">
                <a:latin typeface="Roboto" charset="0"/>
                <a:ea typeface="Roboto" charset="0"/>
                <a:cs typeface="Roboto" charset="0"/>
              </a:rPr>
              <a:t>THE “SMART” CROWD</a:t>
            </a:r>
          </a:p>
        </p:txBody>
      </p:sp>
      <p:cxnSp>
        <p:nvCxnSpPr>
          <p:cNvPr id="3" name="Straight Connector 2"/>
          <p:cNvCxnSpPr/>
          <p:nvPr/>
        </p:nvCxnSpPr>
        <p:spPr>
          <a:xfrm>
            <a:off x="882054" y="2106734"/>
            <a:ext cx="8316516"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496" y="1420500"/>
            <a:ext cx="443148" cy="443148"/>
          </a:xfrm>
          <a:prstGeom prst="rect">
            <a:avLst/>
          </a:prstGeom>
        </p:spPr>
      </p:pic>
      <p:graphicFrame>
        <p:nvGraphicFramePr>
          <p:cNvPr id="7" name="Content Placeholder 3"/>
          <p:cNvGraphicFramePr>
            <a:graphicFrameLocks/>
          </p:cNvGraphicFramePr>
          <p:nvPr>
            <p:extLst/>
          </p:nvPr>
        </p:nvGraphicFramePr>
        <p:xfrm>
          <a:off x="1846665" y="2423262"/>
          <a:ext cx="6804422" cy="3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22781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650" y="274637"/>
            <a:ext cx="4396273" cy="5749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46" dirty="0">
                <a:latin typeface="Roboto" charset="0"/>
                <a:ea typeface="Roboto" charset="0"/>
                <a:cs typeface="Roboto" charset="0"/>
              </a:rPr>
              <a:t>CROWDSOURCING</a:t>
            </a:r>
          </a:p>
        </p:txBody>
      </p:sp>
      <p:cxnSp>
        <p:nvCxnSpPr>
          <p:cNvPr id="3" name="Straight Connector 2"/>
          <p:cNvCxnSpPr/>
          <p:nvPr/>
        </p:nvCxnSpPr>
        <p:spPr>
          <a:xfrm>
            <a:off x="882054" y="960437"/>
            <a:ext cx="8316516"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496" y="274637"/>
            <a:ext cx="443148" cy="443148"/>
          </a:xfrm>
          <a:prstGeom prst="rect">
            <a:avLst/>
          </a:prstGeom>
        </p:spPr>
      </p:pic>
      <p:sp>
        <p:nvSpPr>
          <p:cNvPr id="9" name="Text Placeholder 3"/>
          <p:cNvSpPr txBox="1">
            <a:spLocks/>
          </p:cNvSpPr>
          <p:nvPr/>
        </p:nvSpPr>
        <p:spPr>
          <a:xfrm>
            <a:off x="1251388" y="2941637"/>
            <a:ext cx="7621300" cy="3431412"/>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latin typeface="Roboto" charset="0"/>
                <a:ea typeface="Roboto" charset="0"/>
                <a:cs typeface="Roboto" charset="0"/>
              </a:rPr>
              <a:t>Leveraged by several public markets:</a:t>
            </a:r>
          </a:p>
          <a:p>
            <a:pPr lvl="1"/>
            <a:r>
              <a:rPr lang="en-US" dirty="0">
                <a:latin typeface="Roboto" charset="0"/>
                <a:ea typeface="Roboto" charset="0"/>
                <a:cs typeface="Roboto" charset="0"/>
              </a:rPr>
              <a:t>For innovation</a:t>
            </a:r>
          </a:p>
          <a:p>
            <a:pPr lvl="1"/>
            <a:r>
              <a:rPr lang="en-US" dirty="0">
                <a:latin typeface="Roboto" charset="0"/>
                <a:ea typeface="Roboto" charset="0"/>
                <a:cs typeface="Roboto" charset="0"/>
              </a:rPr>
              <a:t>As an alternative to standard means of production </a:t>
            </a:r>
          </a:p>
          <a:p>
            <a:pPr lvl="2"/>
            <a:r>
              <a:rPr lang="en-US" sz="2400" dirty="0">
                <a:latin typeface="Roboto" charset="0"/>
                <a:ea typeface="Roboto" charset="0"/>
                <a:cs typeface="Roboto" charset="0"/>
              </a:rPr>
              <a:t>Nine of the world’s top ten brands have engaged in some form of crowdsourcing.</a:t>
            </a:r>
          </a:p>
          <a:p>
            <a:r>
              <a:rPr lang="en-US" sz="2400" dirty="0">
                <a:latin typeface="Roboto" charset="0"/>
                <a:ea typeface="Roboto" charset="0"/>
                <a:cs typeface="Roboto" charset="0"/>
              </a:rPr>
              <a:t>Not all crowdsourcing is financially motivated.</a:t>
            </a:r>
          </a:p>
          <a:p>
            <a:pPr lvl="1"/>
            <a:r>
              <a:rPr lang="en-US" dirty="0">
                <a:latin typeface="Roboto" charset="0"/>
                <a:ea typeface="Roboto" charset="0"/>
                <a:cs typeface="Roboto" charset="0"/>
              </a:rPr>
              <a:t>Some benefit by helping to create a better service.</a:t>
            </a:r>
          </a:p>
        </p:txBody>
      </p:sp>
      <p:sp>
        <p:nvSpPr>
          <p:cNvPr id="5" name="Rounded Rectangle 4"/>
          <p:cNvSpPr/>
          <p:nvPr/>
        </p:nvSpPr>
        <p:spPr>
          <a:xfrm>
            <a:off x="1234007" y="1112837"/>
            <a:ext cx="7621300" cy="1416653"/>
          </a:xfrm>
          <a:prstGeom prst="roundRect">
            <a:avLst/>
          </a:prstGeom>
          <a:solidFill>
            <a:srgbClr val="006C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5"/>
          <p:cNvSpPr txBox="1">
            <a:spLocks/>
          </p:cNvSpPr>
          <p:nvPr/>
        </p:nvSpPr>
        <p:spPr>
          <a:xfrm>
            <a:off x="1359836" y="1237555"/>
            <a:ext cx="7292701" cy="1323082"/>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984" cap="all" dirty="0">
                <a:solidFill>
                  <a:schemeClr val="bg1"/>
                </a:solidFill>
              </a:rPr>
              <a:t>Taking a job traditionally performed by a designated agent and outsourcing it to an undefined, generally large, group of people in the form of an open call</a:t>
            </a:r>
          </a:p>
          <a:p>
            <a:pPr marL="0" indent="0" algn="ctr">
              <a:buNone/>
            </a:pPr>
            <a:endParaRPr lang="en-US" sz="1984" cap="all" dirty="0">
              <a:solidFill>
                <a:schemeClr val="bg1"/>
              </a:solidFill>
            </a:endParaRPr>
          </a:p>
        </p:txBody>
      </p:sp>
    </p:spTree>
    <p:extLst>
      <p:ext uri="{BB962C8B-B14F-4D97-AF65-F5344CB8AC3E}">
        <p14:creationId xmlns:p14="http://schemas.microsoft.com/office/powerpoint/2010/main" val="237384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1650" y="274637"/>
            <a:ext cx="7759477" cy="574911"/>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46" cap="all" dirty="0">
                <a:latin typeface="Roboto" charset="0"/>
                <a:ea typeface="Roboto" charset="0"/>
                <a:cs typeface="Roboto" charset="0"/>
              </a:rPr>
              <a:t>MONITORING: Online reputation management</a:t>
            </a:r>
          </a:p>
        </p:txBody>
      </p:sp>
      <p:cxnSp>
        <p:nvCxnSpPr>
          <p:cNvPr id="3" name="Straight Connector 2"/>
          <p:cNvCxnSpPr/>
          <p:nvPr/>
        </p:nvCxnSpPr>
        <p:spPr>
          <a:xfrm>
            <a:off x="882054" y="960437"/>
            <a:ext cx="8316516" cy="0"/>
          </a:xfrm>
          <a:prstGeom prst="line">
            <a:avLst/>
          </a:prstGeom>
          <a:ln w="76200">
            <a:solidFill>
              <a:srgbClr val="006CA7"/>
            </a:solidFill>
          </a:ln>
        </p:spPr>
        <p:style>
          <a:lnRef idx="3">
            <a:schemeClr val="accent2"/>
          </a:lnRef>
          <a:fillRef idx="0">
            <a:schemeClr val="accent2"/>
          </a:fillRef>
          <a:effectRef idx="2">
            <a:schemeClr val="accent2"/>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496" y="212489"/>
            <a:ext cx="443148" cy="443148"/>
          </a:xfrm>
          <a:prstGeom prst="rect">
            <a:avLst/>
          </a:prstGeom>
        </p:spPr>
      </p:pic>
      <p:sp>
        <p:nvSpPr>
          <p:cNvPr id="9" name="Text Placeholder 3"/>
          <p:cNvSpPr txBox="1">
            <a:spLocks/>
          </p:cNvSpPr>
          <p:nvPr/>
        </p:nvSpPr>
        <p:spPr>
          <a:xfrm>
            <a:off x="1251388" y="2941637"/>
            <a:ext cx="7621300" cy="4405546"/>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latin typeface="Roboto" charset="0"/>
                <a:ea typeface="Roboto" charset="0"/>
                <a:cs typeface="Roboto" charset="0"/>
              </a:rPr>
              <a:t>Many tools exist for monitoring social media mentions of an organization, brands, competitors, and executives.</a:t>
            </a:r>
          </a:p>
          <a:p>
            <a:r>
              <a:rPr lang="en-US" sz="2400" dirty="0">
                <a:latin typeface="Roboto" charset="0"/>
                <a:ea typeface="Roboto" charset="0"/>
                <a:cs typeface="Roboto" charset="0"/>
              </a:rPr>
              <a:t>Social media are easy to adopt and potentially easy to abuse.</a:t>
            </a:r>
          </a:p>
        </p:txBody>
      </p:sp>
      <p:sp>
        <p:nvSpPr>
          <p:cNvPr id="5" name="Rounded Rectangle 4"/>
          <p:cNvSpPr/>
          <p:nvPr/>
        </p:nvSpPr>
        <p:spPr>
          <a:xfrm>
            <a:off x="1234007" y="1112837"/>
            <a:ext cx="7621300" cy="1234008"/>
          </a:xfrm>
          <a:prstGeom prst="roundRect">
            <a:avLst/>
          </a:prstGeom>
          <a:solidFill>
            <a:srgbClr val="006C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4"/>
          <p:cNvSpPr txBox="1">
            <a:spLocks/>
          </p:cNvSpPr>
          <p:nvPr/>
        </p:nvSpPr>
        <p:spPr>
          <a:xfrm>
            <a:off x="1359836" y="1237555"/>
            <a:ext cx="7292701" cy="132308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315" cap="all" dirty="0">
                <a:solidFill>
                  <a:schemeClr val="bg1"/>
                </a:solidFill>
                <a:latin typeface="Roboto" charset="0"/>
                <a:ea typeface="Roboto" charset="0"/>
                <a:cs typeface="Roboto" charset="0"/>
              </a:rPr>
              <a:t>Tracking and responding to online mentions of a product, organization, or individual</a:t>
            </a:r>
          </a:p>
        </p:txBody>
      </p:sp>
    </p:spTree>
    <p:extLst>
      <p:ext uri="{BB962C8B-B14F-4D97-AF65-F5344CB8AC3E}">
        <p14:creationId xmlns:p14="http://schemas.microsoft.com/office/powerpoint/2010/main" val="15923398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5544290" y="4031826"/>
            <a:ext cx="3765838" cy="503978"/>
          </a:xfrm>
        </p:spPr>
        <p:txBody>
          <a:bodyPr>
            <a:normAutofit lnSpcReduction="10000"/>
          </a:bodyPr>
          <a:lstStyle/>
          <a:p>
            <a:r>
              <a:rPr lang="en-US" dirty="0"/>
              <a:t>Chapter 10</a:t>
            </a:r>
          </a:p>
        </p:txBody>
      </p:sp>
      <p:sp>
        <p:nvSpPr>
          <p:cNvPr id="5" name="Text Placeholder 4"/>
          <p:cNvSpPr>
            <a:spLocks noGrp="1"/>
          </p:cNvSpPr>
          <p:nvPr>
            <p:ph type="body" sz="quarter" idx="12"/>
          </p:nvPr>
        </p:nvSpPr>
        <p:spPr>
          <a:xfrm>
            <a:off x="5551196" y="4587495"/>
            <a:ext cx="4423044" cy="1392843"/>
          </a:xfrm>
        </p:spPr>
        <p:txBody>
          <a:bodyPr>
            <a:normAutofit fontScale="77500" lnSpcReduction="20000"/>
          </a:bodyPr>
          <a:lstStyle/>
          <a:p>
            <a:r>
              <a:rPr lang="en-US" dirty="0">
                <a:solidFill>
                  <a:schemeClr val="tx1"/>
                </a:solidFill>
              </a:rPr>
              <a:t>The sharing economy, collaborative consumption, and efficient markets through tech</a:t>
            </a:r>
          </a:p>
        </p:txBody>
      </p:sp>
    </p:spTree>
    <p:extLst>
      <p:ext uri="{BB962C8B-B14F-4D97-AF65-F5344CB8AC3E}">
        <p14:creationId xmlns:p14="http://schemas.microsoft.com/office/powerpoint/2010/main" val="17362636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4073" y="335985"/>
            <a:ext cx="8399639" cy="1343942"/>
          </a:xfrm>
        </p:spPr>
        <p:txBody>
          <a:bodyPr/>
          <a:lstStyle/>
          <a:p>
            <a:pPr lvl="2"/>
            <a:r>
              <a:rPr lang="en-US" sz="3086" dirty="0"/>
              <a:t>What is the Sharing Economy?</a:t>
            </a:r>
          </a:p>
        </p:txBody>
      </p:sp>
      <p:sp>
        <p:nvSpPr>
          <p:cNvPr id="13" name="Text Box 12"/>
          <p:cNvSpPr txBox="1">
            <a:spLocks noChangeArrowheads="1"/>
          </p:cNvSpPr>
          <p:nvPr/>
        </p:nvSpPr>
        <p:spPr bwMode="auto">
          <a:xfrm>
            <a:off x="420510" y="6551718"/>
            <a:ext cx="1847921"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spcBef>
                <a:spcPct val="50000"/>
              </a:spcBef>
            </a:pPr>
            <a:endParaRPr lang="en-US" altLang="en-US" sz="2646">
              <a:latin typeface="Tahoma" pitchFamily="34" charset="0"/>
            </a:endParaRPr>
          </a:p>
        </p:txBody>
      </p:sp>
    </p:spTree>
    <p:extLst>
      <p:ext uri="{BB962C8B-B14F-4D97-AF65-F5344CB8AC3E}">
        <p14:creationId xmlns:p14="http://schemas.microsoft.com/office/powerpoint/2010/main" val="1793865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ChangeArrowheads="1"/>
          </p:cNvSpPr>
          <p:nvPr/>
        </p:nvSpPr>
        <p:spPr bwMode="auto">
          <a:xfrm>
            <a:off x="529" y="-1"/>
            <a:ext cx="10079567" cy="7559675"/>
          </a:xfrm>
          <a:prstGeom prst="rect">
            <a:avLst/>
          </a:prstGeom>
          <a:solidFill>
            <a:schemeClr val="bg1"/>
          </a:solidFill>
          <a:ln w="9525" algn="ctr">
            <a:solidFill>
              <a:schemeClr val="tx1"/>
            </a:solidFill>
            <a:round/>
            <a:headEnd/>
            <a:tailEnd/>
          </a:ln>
        </p:spPr>
        <p:txBody>
          <a:bodyPr wrap="none"/>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endParaRPr lang="en-US" altLang="en-US" sz="1984">
              <a:latin typeface="Times New Roman" pitchFamily="18" charset="0"/>
            </a:endParaRPr>
          </a:p>
        </p:txBody>
      </p:sp>
      <p:sp>
        <p:nvSpPr>
          <p:cNvPr id="36867" name="Rectangle 2"/>
          <p:cNvSpPr>
            <a:spLocks noGrp="1" noChangeArrowheads="1"/>
          </p:cNvSpPr>
          <p:nvPr>
            <p:ph type="title"/>
          </p:nvPr>
        </p:nvSpPr>
        <p:spPr>
          <a:xfrm>
            <a:off x="163789" y="168733"/>
            <a:ext cx="9911574" cy="577475"/>
          </a:xfrm>
        </p:spPr>
        <p:txBody>
          <a:bodyPr/>
          <a:lstStyle/>
          <a:p>
            <a:pPr algn="ctr" eaLnBrk="1" hangingPunct="1"/>
            <a:r>
              <a:rPr lang="en-US" altLang="en-US" sz="3086" dirty="0"/>
              <a:t>Suggestions for Oral Presentations</a:t>
            </a:r>
          </a:p>
        </p:txBody>
      </p:sp>
      <p:sp>
        <p:nvSpPr>
          <p:cNvPr id="36868" name="Text Box 3"/>
          <p:cNvSpPr txBox="1">
            <a:spLocks noChangeArrowheads="1"/>
          </p:cNvSpPr>
          <p:nvPr/>
        </p:nvSpPr>
        <p:spPr bwMode="auto">
          <a:xfrm>
            <a:off x="168522" y="1089287"/>
            <a:ext cx="9743581" cy="61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0790" tIns="50395" rIns="100790" bIns="50395">
            <a:spAutoFit/>
          </a:bodyPr>
          <a:lstStyle>
            <a:lvl1pPr marL="458788" indent="-458788">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pPr>
            <a:r>
              <a:rPr lang="en-US" altLang="en-US" sz="1800" dirty="0">
                <a:latin typeface="+mn-lt"/>
                <a:cs typeface="Arial" pitchFamily="34" charset="0"/>
              </a:rPr>
              <a:t>Be prepared: know the material well</a:t>
            </a:r>
          </a:p>
          <a:p>
            <a:pPr>
              <a:spcBef>
                <a:spcPct val="0"/>
              </a:spcBef>
            </a:pPr>
            <a:r>
              <a:rPr lang="en-US" altLang="en-US" sz="1800" dirty="0">
                <a:latin typeface="+mn-lt"/>
                <a:cs typeface="Arial" pitchFamily="34" charset="0"/>
              </a:rPr>
              <a:t>Be prepared: </a:t>
            </a:r>
            <a:r>
              <a:rPr lang="en-US" altLang="en-US" sz="1800" dirty="0">
                <a:solidFill>
                  <a:srgbClr val="FF0000"/>
                </a:solidFill>
                <a:latin typeface="+mn-lt"/>
                <a:cs typeface="Arial" pitchFamily="34" charset="0"/>
              </a:rPr>
              <a:t>practice</a:t>
            </a:r>
            <a:r>
              <a:rPr lang="en-US" altLang="en-US" sz="1800" dirty="0">
                <a:latin typeface="+mn-lt"/>
                <a:cs typeface="Arial" pitchFamily="34" charset="0"/>
              </a:rPr>
              <a:t> with other team members and before a live audience</a:t>
            </a:r>
          </a:p>
          <a:p>
            <a:pPr>
              <a:spcBef>
                <a:spcPct val="0"/>
              </a:spcBef>
            </a:pPr>
            <a:r>
              <a:rPr lang="en-US" altLang="en-US" sz="1800" dirty="0">
                <a:latin typeface="+mn-lt"/>
                <a:cs typeface="Arial" pitchFamily="34" charset="0"/>
              </a:rPr>
              <a:t>Introduce self and team</a:t>
            </a:r>
          </a:p>
          <a:p>
            <a:pPr>
              <a:spcBef>
                <a:spcPct val="0"/>
              </a:spcBef>
            </a:pPr>
            <a:r>
              <a:rPr lang="en-US" altLang="en-US" sz="1800" dirty="0">
                <a:latin typeface="+mn-lt"/>
                <a:cs typeface="Arial" pitchFamily="34" charset="0"/>
              </a:rPr>
              <a:t>One person in front of audience at one time – others “off stage” to side</a:t>
            </a:r>
          </a:p>
          <a:p>
            <a:pPr>
              <a:spcBef>
                <a:spcPct val="0"/>
              </a:spcBef>
            </a:pPr>
            <a:r>
              <a:rPr lang="en-US" altLang="en-US" sz="1800" dirty="0">
                <a:latin typeface="+mn-lt"/>
                <a:cs typeface="Arial" pitchFamily="34" charset="0"/>
              </a:rPr>
              <a:t>Tell audience what you are going to cover verbally or in an agenda</a:t>
            </a:r>
          </a:p>
          <a:p>
            <a:pPr>
              <a:spcBef>
                <a:spcPct val="0"/>
              </a:spcBef>
            </a:pPr>
            <a:r>
              <a:rPr lang="en-US" altLang="en-US" sz="1800" dirty="0">
                <a:latin typeface="+mn-lt"/>
                <a:cs typeface="Arial" pitchFamily="34" charset="0"/>
              </a:rPr>
              <a:t>Display energy and engagement</a:t>
            </a:r>
          </a:p>
          <a:p>
            <a:pPr>
              <a:spcBef>
                <a:spcPct val="0"/>
              </a:spcBef>
            </a:pPr>
            <a:r>
              <a:rPr lang="en-US" altLang="en-US" sz="1800" dirty="0">
                <a:latin typeface="+mn-lt"/>
                <a:cs typeface="Arial" pitchFamily="34" charset="0"/>
              </a:rPr>
              <a:t>Display good posture</a:t>
            </a:r>
          </a:p>
          <a:p>
            <a:pPr>
              <a:spcBef>
                <a:spcPct val="0"/>
              </a:spcBef>
            </a:pPr>
            <a:r>
              <a:rPr lang="en-US" altLang="en-US" sz="1800" dirty="0">
                <a:latin typeface="+mn-lt"/>
                <a:cs typeface="Arial" pitchFamily="34" charset="0"/>
              </a:rPr>
              <a:t>Speak clearly and loudly enough so that you can be heard throughout the room</a:t>
            </a:r>
          </a:p>
          <a:p>
            <a:pPr>
              <a:spcBef>
                <a:spcPct val="0"/>
              </a:spcBef>
            </a:pPr>
            <a:r>
              <a:rPr lang="en-US" altLang="en-US" sz="1800" dirty="0">
                <a:latin typeface="+mn-lt"/>
                <a:cs typeface="Arial" pitchFamily="34" charset="0"/>
              </a:rPr>
              <a:t>Move your head and body to speak to all parts of the room</a:t>
            </a:r>
          </a:p>
          <a:p>
            <a:pPr>
              <a:spcBef>
                <a:spcPct val="0"/>
              </a:spcBef>
            </a:pPr>
            <a:r>
              <a:rPr lang="en-US" altLang="en-US" sz="1800" dirty="0">
                <a:latin typeface="+mn-lt"/>
                <a:cs typeface="Arial" pitchFamily="34" charset="0"/>
              </a:rPr>
              <a:t>Make direct eye contact with audience members in various parts of the room</a:t>
            </a:r>
          </a:p>
          <a:p>
            <a:pPr>
              <a:spcBef>
                <a:spcPct val="0"/>
              </a:spcBef>
            </a:pPr>
            <a:r>
              <a:rPr lang="en-US" altLang="en-US" sz="1800" dirty="0">
                <a:latin typeface="+mn-lt"/>
                <a:cs typeface="Arial" pitchFamily="34" charset="0"/>
              </a:rPr>
              <a:t>Use gestures to emphasize points and to point to some particularly important aspects of the visuals.  Do not use so many gestures that it is distracting.</a:t>
            </a:r>
          </a:p>
          <a:p>
            <a:pPr>
              <a:spcBef>
                <a:spcPct val="0"/>
              </a:spcBef>
            </a:pPr>
            <a:r>
              <a:rPr lang="en-US" altLang="en-US" sz="1800" dirty="0">
                <a:latin typeface="+mn-lt"/>
                <a:cs typeface="Arial" pitchFamily="34" charset="0"/>
              </a:rPr>
              <a:t>Keep your hands out of pockets or other parts of clothing</a:t>
            </a:r>
          </a:p>
          <a:p>
            <a:pPr>
              <a:spcBef>
                <a:spcPct val="0"/>
              </a:spcBef>
            </a:pPr>
            <a:r>
              <a:rPr lang="en-US" altLang="en-US" sz="1800" dirty="0">
                <a:latin typeface="+mn-lt"/>
                <a:cs typeface="Arial" pitchFamily="34" charset="0"/>
              </a:rPr>
              <a:t>Use transitions to new presenter – introduce next presenter – next presenter says “Thanks xyz” and start with strong first sentence</a:t>
            </a:r>
          </a:p>
          <a:p>
            <a:pPr>
              <a:spcBef>
                <a:spcPct val="0"/>
              </a:spcBef>
            </a:pPr>
            <a:r>
              <a:rPr lang="en-US" altLang="en-US" sz="1800" dirty="0">
                <a:latin typeface="+mn-lt"/>
                <a:cs typeface="Arial" pitchFamily="34" charset="0"/>
              </a:rPr>
              <a:t>Summarize at end of section and end of presentation – strong conclusion</a:t>
            </a:r>
          </a:p>
          <a:p>
            <a:pPr>
              <a:spcBef>
                <a:spcPct val="0"/>
              </a:spcBef>
            </a:pPr>
            <a:r>
              <a:rPr lang="en-US" altLang="en-US" sz="1800" dirty="0">
                <a:latin typeface="+mn-lt"/>
                <a:cs typeface="Arial" pitchFamily="34" charset="0"/>
              </a:rPr>
              <a:t>Plan the time to be taken by each presenter.  Remember transition times. </a:t>
            </a:r>
            <a:r>
              <a:rPr lang="en-US" altLang="en-US" sz="1800" dirty="0">
                <a:solidFill>
                  <a:srgbClr val="FF0000"/>
                </a:solidFill>
                <a:latin typeface="+mn-lt"/>
                <a:cs typeface="Arial" pitchFamily="34" charset="0"/>
              </a:rPr>
              <a:t>Practice for timing.  </a:t>
            </a:r>
            <a:r>
              <a:rPr lang="en-US" altLang="en-US" sz="1800" dirty="0">
                <a:latin typeface="+mn-lt"/>
                <a:cs typeface="Arial" pitchFamily="34" charset="0"/>
              </a:rPr>
              <a:t>Keep within time allotted.</a:t>
            </a:r>
          </a:p>
          <a:p>
            <a:pPr>
              <a:spcBef>
                <a:spcPct val="0"/>
              </a:spcBef>
            </a:pPr>
            <a:r>
              <a:rPr lang="en-US" altLang="en-US" sz="1800" dirty="0">
                <a:latin typeface="+mn-lt"/>
                <a:cs typeface="Arial" pitchFamily="34" charset="0"/>
              </a:rPr>
              <a:t>Prepare the slides so that they are visually attractive, communicate key points, have good flow, are “branded” for the particular talk, are of sufficiently large font that they can be read from the back of the room</a:t>
            </a:r>
          </a:p>
          <a:p>
            <a:pPr>
              <a:spcBef>
                <a:spcPct val="0"/>
              </a:spcBef>
            </a:pPr>
            <a:r>
              <a:rPr lang="en-US" altLang="en-US" sz="1800" dirty="0">
                <a:solidFill>
                  <a:srgbClr val="FF0000"/>
                </a:solidFill>
                <a:latin typeface="+mn-lt"/>
                <a:cs typeface="Arial" pitchFamily="34" charset="0"/>
              </a:rPr>
              <a:t>Practice, practice, practice!</a:t>
            </a:r>
            <a:endParaRPr lang="en-US" altLang="en-US" sz="1984" dirty="0">
              <a:solidFill>
                <a:srgbClr val="FF0000"/>
              </a:solidFill>
              <a:latin typeface="+mn-lt"/>
              <a:cs typeface="Arial" pitchFamily="34" charset="0"/>
            </a:endParaRPr>
          </a:p>
        </p:txBody>
      </p:sp>
    </p:spTree>
    <p:extLst>
      <p:ext uri="{BB962C8B-B14F-4D97-AF65-F5344CB8AC3E}">
        <p14:creationId xmlns:p14="http://schemas.microsoft.com/office/powerpoint/2010/main" val="4962302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Sharing Economy</a:t>
            </a:r>
          </a:p>
        </p:txBody>
      </p:sp>
      <p:sp>
        <p:nvSpPr>
          <p:cNvPr id="3" name="Content Placeholder 2"/>
          <p:cNvSpPr>
            <a:spLocks noGrp="1"/>
          </p:cNvSpPr>
          <p:nvPr>
            <p:ph idx="1"/>
          </p:nvPr>
        </p:nvSpPr>
        <p:spPr/>
        <p:txBody>
          <a:bodyPr>
            <a:normAutofit/>
          </a:bodyPr>
          <a:lstStyle/>
          <a:p>
            <a:r>
              <a:rPr lang="en-US" dirty="0"/>
              <a:t>Technology allows product and service providers to connect with consumers.</a:t>
            </a:r>
          </a:p>
          <a:p>
            <a:r>
              <a:rPr lang="en-US" dirty="0"/>
              <a:t>Offers far greater reach and efficiency than traditional markets. </a:t>
            </a:r>
          </a:p>
          <a:p>
            <a:r>
              <a:rPr lang="en-US" dirty="0"/>
              <a:t>Generation of ‘citizen suppliers.’</a:t>
            </a:r>
          </a:p>
          <a:p>
            <a:r>
              <a:rPr lang="en-US" dirty="0"/>
              <a:t>Product owners become providers of rentals.</a:t>
            </a:r>
          </a:p>
          <a:p>
            <a:r>
              <a:rPr lang="en-US" dirty="0"/>
              <a:t>New class of micro-entrepreneurs providing personal services.</a:t>
            </a:r>
          </a:p>
        </p:txBody>
      </p:sp>
    </p:spTree>
    <p:extLst>
      <p:ext uri="{BB962C8B-B14F-4D97-AF65-F5344CB8AC3E}">
        <p14:creationId xmlns:p14="http://schemas.microsoft.com/office/powerpoint/2010/main" val="2300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273" y="-411163"/>
            <a:ext cx="8399639" cy="1343942"/>
          </a:xfrm>
        </p:spPr>
        <p:txBody>
          <a:bodyPr/>
          <a:lstStyle/>
          <a:p>
            <a:pPr lvl="2"/>
            <a:r>
              <a:rPr lang="en-US" sz="3086" dirty="0"/>
              <a:t>What is Collaborative Consumption?</a:t>
            </a:r>
          </a:p>
        </p:txBody>
      </p:sp>
      <p:sp>
        <p:nvSpPr>
          <p:cNvPr id="13" name="Text Box 12"/>
          <p:cNvSpPr txBox="1">
            <a:spLocks noChangeArrowheads="1"/>
          </p:cNvSpPr>
          <p:nvPr/>
        </p:nvSpPr>
        <p:spPr bwMode="auto">
          <a:xfrm>
            <a:off x="420510" y="6551718"/>
            <a:ext cx="1847921"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spcBef>
                <a:spcPct val="50000"/>
              </a:spcBef>
            </a:pPr>
            <a:endParaRPr lang="en-US" altLang="en-US" sz="2646">
              <a:latin typeface="Tahoma" pitchFamily="34" charset="0"/>
            </a:endParaRPr>
          </a:p>
        </p:txBody>
      </p:sp>
    </p:spTree>
    <p:extLst>
      <p:ext uri="{BB962C8B-B14F-4D97-AF65-F5344CB8AC3E}">
        <p14:creationId xmlns:p14="http://schemas.microsoft.com/office/powerpoint/2010/main" val="1317901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4073" y="83996"/>
            <a:ext cx="8399639" cy="1343942"/>
          </a:xfrm>
        </p:spPr>
        <p:txBody>
          <a:bodyPr/>
          <a:lstStyle/>
          <a:p>
            <a:pPr lvl="1"/>
            <a:r>
              <a:rPr lang="en-US" sz="3086" dirty="0"/>
              <a:t>What is Collaborative Consumption?</a:t>
            </a:r>
          </a:p>
        </p:txBody>
      </p:sp>
      <p:sp>
        <p:nvSpPr>
          <p:cNvPr id="13" name="Text Box 12"/>
          <p:cNvSpPr txBox="1">
            <a:spLocks noChangeArrowheads="1"/>
          </p:cNvSpPr>
          <p:nvPr/>
        </p:nvSpPr>
        <p:spPr bwMode="auto">
          <a:xfrm>
            <a:off x="420510" y="6551718"/>
            <a:ext cx="1847921"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spcBef>
                <a:spcPct val="50000"/>
              </a:spcBef>
            </a:pPr>
            <a:endParaRPr lang="en-US" altLang="en-US" sz="2646">
              <a:latin typeface="Tahoma" pitchFamily="34" charset="0"/>
            </a:endParaRPr>
          </a:p>
        </p:txBody>
      </p:sp>
      <p:sp>
        <p:nvSpPr>
          <p:cNvPr id="4" name="TextBox 3"/>
          <p:cNvSpPr txBox="1"/>
          <p:nvPr/>
        </p:nvSpPr>
        <p:spPr>
          <a:xfrm>
            <a:off x="1680456" y="2267902"/>
            <a:ext cx="7559675" cy="4978286"/>
          </a:xfrm>
          <a:prstGeom prst="rect">
            <a:avLst/>
          </a:prstGeom>
          <a:noFill/>
        </p:spPr>
        <p:txBody>
          <a:bodyPr wrap="square" rtlCol="0">
            <a:spAutoFit/>
          </a:bodyPr>
          <a:lstStyle/>
          <a:p>
            <a:r>
              <a:rPr lang="en-US" sz="2646" dirty="0"/>
              <a:t>Categories of products are collaboratively consumed.</a:t>
            </a:r>
          </a:p>
          <a:p>
            <a:endParaRPr lang="en-US" sz="2646" dirty="0"/>
          </a:p>
          <a:p>
            <a:pPr marL="314982" indent="-314982">
              <a:buFont typeface="Arial" panose="020B0604020202020204" pitchFamily="34" charset="0"/>
              <a:buChar char="•"/>
            </a:pPr>
            <a:r>
              <a:rPr lang="en-US" sz="2646" dirty="0"/>
              <a:t>An individual takes possession of an item for a period of time and then returns it for use by others.</a:t>
            </a:r>
          </a:p>
          <a:p>
            <a:endParaRPr lang="en-US" sz="2646" dirty="0"/>
          </a:p>
          <a:p>
            <a:pPr marL="314982" indent="-314982">
              <a:buFont typeface="Arial" panose="020B0604020202020204" pitchFamily="34" charset="0"/>
              <a:buChar char="•"/>
            </a:pPr>
            <a:r>
              <a:rPr lang="en-US" sz="2646" dirty="0"/>
              <a:t>Internet-enabled market makers.</a:t>
            </a:r>
            <a:br>
              <a:rPr lang="en-US" sz="2646" dirty="0"/>
            </a:br>
            <a:endParaRPr lang="en-US" sz="2646" dirty="0"/>
          </a:p>
          <a:p>
            <a:pPr marL="314982" indent="-314982">
              <a:buFont typeface="Arial" panose="020B0604020202020204" pitchFamily="34" charset="0"/>
              <a:buChar char="•"/>
            </a:pPr>
            <a:r>
              <a:rPr lang="en-US" sz="2646" dirty="0"/>
              <a:t>Roots in eBay and </a:t>
            </a:r>
            <a:r>
              <a:rPr lang="en-US" sz="2646" dirty="0" err="1"/>
              <a:t>CraigsList</a:t>
            </a:r>
            <a:r>
              <a:rPr lang="en-US" sz="2646" dirty="0"/>
              <a:t>.</a:t>
            </a:r>
          </a:p>
          <a:p>
            <a:br>
              <a:rPr lang="en-US" sz="2646" dirty="0"/>
            </a:br>
            <a:endParaRPr lang="en-US" sz="2646" dirty="0"/>
          </a:p>
        </p:txBody>
      </p:sp>
    </p:spTree>
    <p:extLst>
      <p:ext uri="{BB962C8B-B14F-4D97-AF65-F5344CB8AC3E}">
        <p14:creationId xmlns:p14="http://schemas.microsoft.com/office/powerpoint/2010/main" val="4668770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Collaborative Consumption</a:t>
            </a:r>
          </a:p>
        </p:txBody>
      </p:sp>
      <p:sp>
        <p:nvSpPr>
          <p:cNvPr id="3" name="Content Placeholder 2"/>
          <p:cNvSpPr>
            <a:spLocks noGrp="1"/>
          </p:cNvSpPr>
          <p:nvPr>
            <p:ph idx="1"/>
          </p:nvPr>
        </p:nvSpPr>
        <p:spPr/>
        <p:txBody>
          <a:bodyPr>
            <a:normAutofit lnSpcReduction="10000"/>
          </a:bodyPr>
          <a:lstStyle/>
          <a:p>
            <a:r>
              <a:rPr lang="en-US" dirty="0"/>
              <a:t>Examples of firms:</a:t>
            </a:r>
          </a:p>
          <a:p>
            <a:pPr lvl="1"/>
            <a:r>
              <a:rPr lang="en-US" dirty="0"/>
              <a:t>eBay, </a:t>
            </a:r>
            <a:r>
              <a:rPr lang="en-US" dirty="0" err="1"/>
              <a:t>CraigsList</a:t>
            </a:r>
            <a:endParaRPr lang="en-US" dirty="0"/>
          </a:p>
          <a:p>
            <a:pPr lvl="1"/>
            <a:r>
              <a:rPr lang="en-US" dirty="0" err="1"/>
              <a:t>Zilok</a:t>
            </a:r>
            <a:r>
              <a:rPr lang="en-US" dirty="0"/>
              <a:t>, </a:t>
            </a:r>
            <a:r>
              <a:rPr lang="en-US" dirty="0" err="1"/>
              <a:t>RentTheRunway</a:t>
            </a:r>
            <a:r>
              <a:rPr lang="en-US" dirty="0"/>
              <a:t>, </a:t>
            </a:r>
            <a:r>
              <a:rPr lang="en-US" dirty="0" err="1"/>
              <a:t>Chegg</a:t>
            </a:r>
            <a:endParaRPr lang="en-US" dirty="0"/>
          </a:p>
          <a:p>
            <a:pPr lvl="1"/>
            <a:r>
              <a:rPr lang="en-US" dirty="0" err="1"/>
              <a:t>Etsy</a:t>
            </a:r>
            <a:r>
              <a:rPr lang="en-US" dirty="0"/>
              <a:t>, </a:t>
            </a:r>
            <a:r>
              <a:rPr lang="en-US" dirty="0" err="1"/>
              <a:t>CustomMade</a:t>
            </a:r>
            <a:endParaRPr lang="en-US" dirty="0"/>
          </a:p>
          <a:p>
            <a:pPr lvl="1"/>
            <a:r>
              <a:rPr lang="en-US" dirty="0" err="1"/>
              <a:t>oDesk</a:t>
            </a:r>
            <a:r>
              <a:rPr lang="en-US" dirty="0"/>
              <a:t>, </a:t>
            </a:r>
            <a:r>
              <a:rPr lang="en-US" dirty="0" err="1"/>
              <a:t>eLance</a:t>
            </a:r>
            <a:r>
              <a:rPr lang="en-US" dirty="0"/>
              <a:t>, </a:t>
            </a:r>
            <a:r>
              <a:rPr lang="en-US" dirty="0" err="1"/>
              <a:t>Crowdspring</a:t>
            </a:r>
            <a:endParaRPr lang="en-US" dirty="0"/>
          </a:p>
          <a:p>
            <a:pPr lvl="1"/>
            <a:r>
              <a:rPr lang="en-US" dirty="0"/>
              <a:t>Angie’s List, </a:t>
            </a:r>
            <a:r>
              <a:rPr lang="en-US" dirty="0" err="1"/>
              <a:t>TaskRabbit</a:t>
            </a:r>
            <a:endParaRPr lang="en-US" dirty="0"/>
          </a:p>
          <a:p>
            <a:pPr lvl="1"/>
            <a:r>
              <a:rPr lang="en-US" dirty="0" err="1"/>
              <a:t>Drizly</a:t>
            </a:r>
            <a:endParaRPr lang="en-US" dirty="0"/>
          </a:p>
          <a:p>
            <a:pPr lvl="1"/>
            <a:r>
              <a:rPr lang="en-US" dirty="0"/>
              <a:t>Uber, Lyft, </a:t>
            </a:r>
            <a:r>
              <a:rPr lang="en-US" dirty="0" err="1"/>
              <a:t>ZipCar</a:t>
            </a:r>
            <a:endParaRPr lang="en-US" dirty="0"/>
          </a:p>
          <a:p>
            <a:pPr lvl="1"/>
            <a:r>
              <a:rPr lang="en-US" dirty="0" err="1"/>
              <a:t>LiquidSpace</a:t>
            </a:r>
            <a:r>
              <a:rPr lang="en-US" dirty="0"/>
              <a:t>, </a:t>
            </a:r>
            <a:r>
              <a:rPr lang="en-US" dirty="0" err="1"/>
              <a:t>ShareDesk</a:t>
            </a:r>
            <a:endParaRPr lang="en-US" dirty="0"/>
          </a:p>
          <a:p>
            <a:pPr lvl="1"/>
            <a:r>
              <a:rPr lang="en-US" dirty="0" err="1"/>
              <a:t>HomeAway</a:t>
            </a:r>
            <a:endParaRPr lang="en-US" dirty="0"/>
          </a:p>
          <a:p>
            <a:pPr lvl="1"/>
            <a:r>
              <a:rPr lang="en-US" dirty="0" err="1"/>
              <a:t>LendingClub</a:t>
            </a:r>
            <a:r>
              <a:rPr lang="en-US" dirty="0"/>
              <a:t>, </a:t>
            </a:r>
            <a:r>
              <a:rPr lang="en-US" dirty="0" err="1"/>
              <a:t>KickStarter</a:t>
            </a:r>
            <a:r>
              <a:rPr lang="en-US" dirty="0"/>
              <a:t>, </a:t>
            </a:r>
            <a:r>
              <a:rPr lang="en-US" dirty="0" err="1"/>
              <a:t>GoFundMe</a:t>
            </a:r>
            <a:endParaRPr lang="en-US" dirty="0"/>
          </a:p>
        </p:txBody>
      </p:sp>
    </p:spTree>
    <p:extLst>
      <p:ext uri="{BB962C8B-B14F-4D97-AF65-F5344CB8AC3E}">
        <p14:creationId xmlns:p14="http://schemas.microsoft.com/office/powerpoint/2010/main" val="517040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ChangeArrowheads="1"/>
          </p:cNvSpPr>
          <p:nvPr/>
        </p:nvSpPr>
        <p:spPr bwMode="auto">
          <a:xfrm>
            <a:off x="529" y="3581001"/>
            <a:ext cx="65" cy="39767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rIns="0" anchor="ct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endParaRPr lang="en-US" altLang="en-US" sz="1984">
              <a:latin typeface="Times New Roman" pitchFamily="18" charset="0"/>
            </a:endParaRPr>
          </a:p>
        </p:txBody>
      </p:sp>
      <p:graphicFrame>
        <p:nvGraphicFramePr>
          <p:cNvPr id="1130499" name="Group 3"/>
          <p:cNvGraphicFramePr>
            <a:graphicFrameLocks noGrp="1"/>
          </p:cNvGraphicFramePr>
          <p:nvPr>
            <p:ph/>
            <p:extLst>
              <p:ext uri="{D42A27DB-BD31-4B8C-83A1-F6EECF244321}">
                <p14:modId xmlns:p14="http://schemas.microsoft.com/office/powerpoint/2010/main" val="3474530944"/>
              </p:ext>
            </p:extLst>
          </p:nvPr>
        </p:nvGraphicFramePr>
        <p:xfrm>
          <a:off x="336514" y="251989"/>
          <a:ext cx="9428198" cy="6926211"/>
        </p:xfrm>
        <a:graphic>
          <a:graphicData uri="http://schemas.openxmlformats.org/drawingml/2006/table">
            <a:tbl>
              <a:tblPr/>
              <a:tblGrid>
                <a:gridCol w="3888673">
                  <a:extLst>
                    <a:ext uri="{9D8B030D-6E8A-4147-A177-3AD203B41FA5}">
                      <a16:colId xmlns:a16="http://schemas.microsoft.com/office/drawing/2014/main" val="20000"/>
                    </a:ext>
                  </a:extLst>
                </a:gridCol>
                <a:gridCol w="723522">
                  <a:extLst>
                    <a:ext uri="{9D8B030D-6E8A-4147-A177-3AD203B41FA5}">
                      <a16:colId xmlns:a16="http://schemas.microsoft.com/office/drawing/2014/main" val="20001"/>
                    </a:ext>
                  </a:extLst>
                </a:gridCol>
                <a:gridCol w="1555061">
                  <a:extLst>
                    <a:ext uri="{9D8B030D-6E8A-4147-A177-3AD203B41FA5}">
                      <a16:colId xmlns:a16="http://schemas.microsoft.com/office/drawing/2014/main" val="20002"/>
                    </a:ext>
                  </a:extLst>
                </a:gridCol>
                <a:gridCol w="1661043">
                  <a:extLst>
                    <a:ext uri="{9D8B030D-6E8A-4147-A177-3AD203B41FA5}">
                      <a16:colId xmlns:a16="http://schemas.microsoft.com/office/drawing/2014/main" val="20003"/>
                    </a:ext>
                  </a:extLst>
                </a:gridCol>
                <a:gridCol w="1599899">
                  <a:extLst>
                    <a:ext uri="{9D8B030D-6E8A-4147-A177-3AD203B41FA5}">
                      <a16:colId xmlns:a16="http://schemas.microsoft.com/office/drawing/2014/main" val="20004"/>
                    </a:ext>
                  </a:extLst>
                </a:gridCol>
              </a:tblGrid>
              <a:tr h="689409">
                <a:tc gridSpan="5">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300" b="1" i="0" u="none" strike="noStrike" cap="none" normalizeH="0" baseline="0">
                          <a:ln>
                            <a:noFill/>
                          </a:ln>
                          <a:solidFill>
                            <a:schemeClr val="tx1"/>
                          </a:solidFill>
                          <a:effectLst/>
                          <a:latin typeface="Arial" charset="0"/>
                          <a:cs typeface="Arial" charset="0"/>
                        </a:rPr>
                        <a:t>Evaluate the Performance of each Team Member on the Term Project (Score from 1-10 with 1 being poor and 10 being excellent)</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27641">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1" i="0" u="none" strike="noStrike" cap="none" normalizeH="0" baseline="0">
                          <a:ln>
                            <a:noFill/>
                          </a:ln>
                          <a:solidFill>
                            <a:schemeClr val="tx1"/>
                          </a:solidFill>
                          <a:effectLst/>
                          <a:latin typeface="Arial" charset="0"/>
                          <a:cs typeface="Arial" charset="0"/>
                        </a:rPr>
                        <a:t>Team Members</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Self</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Other Team Member 1 Enter Name Below</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Other Team Member 2 Enter Name Below</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Other Team Member 3 Enter Name Below</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503972">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300" b="1" i="0" u="none" strike="noStrike" cap="none" normalizeH="0" baseline="0">
                          <a:ln>
                            <a:noFill/>
                          </a:ln>
                          <a:solidFill>
                            <a:schemeClr val="tx1"/>
                          </a:solidFill>
                          <a:effectLst/>
                          <a:latin typeface="Arial" charset="0"/>
                          <a:cs typeface="Arial" charset="0"/>
                        </a:rPr>
                        <a:t>Evaluation Criteria/                                Names</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20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Contribute to the ideas for the team project</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67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Attend and actively participate in team meetings</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0952">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Contribute by being a good team leader</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367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Contribute by being a good listener and team follower</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367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Provide deliverables to team on time as committed</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367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Contribute to the planning and organization of the project</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367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Contribute to the technical aspects of the project</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367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Contribute to the writing and presentation of the project</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367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Contribute fair share of the overall workload to the project</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6920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Overall contribution to the team project</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6920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 </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69203">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cs typeface="Arial" charset="0"/>
                        </a:rPr>
                        <a:t>Total</a:t>
                      </a:r>
                      <a:endParaRPr kumimoji="0" lang="en-US" sz="2600" b="1"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Arial" charset="0"/>
                          <a:cs typeface="Arial" charset="0"/>
                        </a:rPr>
                        <a:t> </a:t>
                      </a:r>
                      <a:endParaRPr kumimoji="0" lang="en-US" sz="2600" b="0" i="0" u="none" strike="noStrike" cap="none" normalizeH="0" baseline="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Arial" charset="0"/>
                          <a:cs typeface="Arial" charset="0"/>
                        </a:rPr>
                        <a:t> </a:t>
                      </a:r>
                      <a:endParaRPr kumimoji="0" lang="en-US" sz="2600" b="0" i="0" u="none" strike="noStrike" cap="none" normalizeH="0" baseline="0" dirty="0">
                        <a:ln>
                          <a:noFill/>
                        </a:ln>
                        <a:solidFill>
                          <a:schemeClr val="tx1"/>
                        </a:solidFill>
                        <a:effectLst/>
                        <a:latin typeface="Arial" charset="0"/>
                      </a:endParaRPr>
                    </a:p>
                  </a:txBody>
                  <a:tcPr marL="100796" marR="100796" marT="50395" marB="5039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937550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dirty="0">
                <a:ea typeface="ＭＳ Ｐゴシック" panose="020B0600070205080204" pitchFamily="34" charset="-128"/>
              </a:rPr>
              <a:t>Managing IT Resources: ITWS 4310</a:t>
            </a:r>
            <a:br>
              <a:rPr lang="en-US" altLang="en-US" sz="2800" dirty="0">
                <a:ea typeface="ＭＳ Ｐゴシック" panose="020B0600070205080204" pitchFamily="34" charset="-128"/>
              </a:rPr>
            </a:br>
            <a:r>
              <a:rPr lang="en-US" altLang="en-US" sz="2800" dirty="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1176338" y="1036638"/>
            <a:ext cx="8904287" cy="5207000"/>
          </a:xfrm>
        </p:spPr>
        <p:txBody>
          <a:bodyPr/>
          <a:lstStyle/>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1:  	Executive Summary</a:t>
            </a:r>
          </a:p>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2:  	Introduction</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3:  	Client Organization and Description</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4:  	Project Team</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5:  	Problem Statement</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6:	IS/IT Solution</a:t>
            </a:r>
          </a:p>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7:  	Methodology</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8:	IS/IT </a:t>
            </a:r>
            <a:r>
              <a:rPr lang="en-US" altLang="en-US" sz="1400" b="1" dirty="0">
                <a:solidFill>
                  <a:srgbClr val="FF0000"/>
                </a:solidFill>
                <a:ea typeface="ＭＳ Ｐゴシック" panose="020B0600070205080204" pitchFamily="34" charset="-128"/>
                <a:cs typeface="Times New Roman" panose="02020603050405020304" pitchFamily="18" charset="0"/>
              </a:rPr>
              <a:t>Requirements</a:t>
            </a:r>
          </a:p>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9:  	IS/IT Design</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10:  </a:t>
            </a:r>
            <a:r>
              <a:rPr lang="en-US" altLang="en-US" sz="1400" b="1" dirty="0">
                <a:solidFill>
                  <a:srgbClr val="FF0000"/>
                </a:solidFill>
                <a:ea typeface="ＭＳ Ｐゴシック" panose="020B0600070205080204" pitchFamily="34" charset="-128"/>
                <a:cs typeface="Times New Roman" panose="02020603050405020304" pitchFamily="18" charset="0"/>
              </a:rPr>
              <a:t>Cost-Benefit Analysis with (Risk Mgmt)        </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11: </a:t>
            </a:r>
            <a:r>
              <a:rPr lang="en-US" altLang="en-US" sz="1400" b="1" dirty="0">
                <a:solidFill>
                  <a:srgbClr val="FF0000"/>
                </a:solidFill>
                <a:ea typeface="ＭＳ Ｐゴシック" panose="020B0600070205080204" pitchFamily="34" charset="-128"/>
                <a:cs typeface="Times New Roman" panose="02020603050405020304" pitchFamily="18" charset="0"/>
              </a:rPr>
              <a:t>Project Plan/Schedule/Resources</a:t>
            </a:r>
          </a:p>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12:	Post-Turnover Plan         	</a:t>
            </a:r>
          </a:p>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13: Results and Client Feedback</a:t>
            </a:r>
          </a:p>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14:	Conclusions</a:t>
            </a:r>
            <a:endParaRPr lang="en-US" altLang="en-US" sz="1600" b="1" dirty="0">
              <a:solidFill>
                <a:schemeClr val="accent5">
                  <a:lumMod val="75000"/>
                </a:schemeClr>
              </a:solidFill>
              <a:ea typeface="ＭＳ Ｐゴシック" panose="020B0600070205080204" pitchFamily="34" charset="-128"/>
            </a:endParaRPr>
          </a:p>
        </p:txBody>
      </p:sp>
      <p:sp>
        <p:nvSpPr>
          <p:cNvPr id="9" name="Right Brace 8">
            <a:extLst>
              <a:ext uri="{FF2B5EF4-FFF2-40B4-BE49-F238E27FC236}">
                <a16:creationId xmlns:a16="http://schemas.microsoft.com/office/drawing/2014/main" id="{31B606BA-BD81-41A2-816B-CC83362D774F}"/>
              </a:ext>
            </a:extLst>
          </p:cNvPr>
          <p:cNvSpPr/>
          <p:nvPr/>
        </p:nvSpPr>
        <p:spPr>
          <a:xfrm>
            <a:off x="5954712" y="1112837"/>
            <a:ext cx="1146048" cy="6248400"/>
          </a:xfrm>
          <a:prstGeom prst="rightBrace">
            <a:avLst/>
          </a:prstGeom>
          <a:ln w="57150">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0" name="TextBox 9">
            <a:extLst>
              <a:ext uri="{FF2B5EF4-FFF2-40B4-BE49-F238E27FC236}">
                <a16:creationId xmlns:a16="http://schemas.microsoft.com/office/drawing/2014/main" id="{8D256089-3647-4F2D-8223-4970C22DEF2D}"/>
              </a:ext>
            </a:extLst>
          </p:cNvPr>
          <p:cNvSpPr txBox="1"/>
          <p:nvPr/>
        </p:nvSpPr>
        <p:spPr>
          <a:xfrm>
            <a:off x="7250112" y="2865437"/>
            <a:ext cx="2590800" cy="2677656"/>
          </a:xfrm>
          <a:prstGeom prst="rect">
            <a:avLst/>
          </a:prstGeom>
          <a:noFill/>
        </p:spPr>
        <p:txBody>
          <a:bodyPr wrap="square" rtlCol="0">
            <a:spAutoFit/>
          </a:bodyPr>
          <a:lstStyle/>
          <a:p>
            <a:r>
              <a:rPr lang="en-US" sz="2400" b="1" dirty="0">
                <a:solidFill>
                  <a:schemeClr val="accent5">
                    <a:lumMod val="75000"/>
                  </a:schemeClr>
                </a:solidFill>
              </a:rPr>
              <a:t>All Sections of Final Report in Draft due by Nov 19 (Mon before Thanksgiving) at 9 PM</a:t>
            </a:r>
          </a:p>
        </p:txBody>
      </p:sp>
    </p:spTree>
    <p:extLst>
      <p:ext uri="{BB962C8B-B14F-4D97-AF65-F5344CB8AC3E}">
        <p14:creationId xmlns:p14="http://schemas.microsoft.com/office/powerpoint/2010/main" val="189998156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dirty="0">
                <a:ea typeface="ＭＳ Ｐゴシック" panose="020B0600070205080204" pitchFamily="34" charset="-128"/>
              </a:rPr>
              <a:t>Managing IT Resources: ITWS 4310</a:t>
            </a:r>
            <a:br>
              <a:rPr lang="en-US" altLang="en-US" sz="2800" dirty="0">
                <a:ea typeface="ＭＳ Ｐゴシック" panose="020B0600070205080204" pitchFamily="34" charset="-128"/>
              </a:rPr>
            </a:br>
            <a:r>
              <a:rPr lang="en-US" altLang="en-US" sz="2800" dirty="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620712" y="1036637"/>
            <a:ext cx="9067800" cy="5207000"/>
          </a:xfrm>
        </p:spPr>
        <p:txBody>
          <a:bodyPr/>
          <a:lstStyle/>
          <a:p>
            <a:pPr eaLnBrk="1" hangingPunct="1">
              <a:lnSpc>
                <a:spcPct val="90000"/>
              </a:lnSpc>
              <a:buFontTx/>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1: Executive Summary</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Should be able to “stand on its own”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Provides an “executive” overview of the entire project</a:t>
            </a:r>
          </a:p>
          <a:p>
            <a:pPr lvl="2" eaLnBrk="1" hangingPunct="1">
              <a:lnSpc>
                <a:spcPct val="90000"/>
              </a:lnSpc>
            </a:pPr>
            <a:r>
              <a:rPr lang="en-US" altLang="en-US" sz="1600" b="1" dirty="0">
                <a:solidFill>
                  <a:schemeClr val="accent5">
                    <a:lumMod val="75000"/>
                  </a:schemeClr>
                </a:solidFill>
                <a:ea typeface="ＭＳ Ｐゴシック" panose="020B0600070205080204" pitchFamily="34" charset="-128"/>
                <a:cs typeface="Times New Roman" panose="02020603050405020304" pitchFamily="18" charset="0"/>
              </a:rPr>
              <a:t>What are the important points that an executive would need to know?</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The best summaries effectively balance details with a concise writing style</a:t>
            </a:r>
          </a:p>
          <a:p>
            <a:pPr marL="14287" indent="0" eaLnBrk="1" hangingPunct="1">
              <a:lnSpc>
                <a:spcPct val="90000"/>
              </a:lnSpc>
              <a:buNone/>
            </a:pPr>
            <a:endParaRPr lang="en-US" altLang="en-US" sz="2400" b="1" dirty="0">
              <a:solidFill>
                <a:schemeClr val="accent5">
                  <a:lumMod val="75000"/>
                </a:schemeClr>
              </a:solidFill>
              <a:ea typeface="ＭＳ Ｐゴシック" panose="020B0600070205080204" pitchFamily="34" charset="-128"/>
            </a:endParaRPr>
          </a:p>
        </p:txBody>
      </p:sp>
    </p:spTree>
    <p:extLst>
      <p:ext uri="{BB962C8B-B14F-4D97-AF65-F5344CB8AC3E}">
        <p14:creationId xmlns:p14="http://schemas.microsoft.com/office/powerpoint/2010/main" val="228591563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dirty="0">
                <a:ea typeface="ＭＳ Ｐゴシック" panose="020B0600070205080204" pitchFamily="34" charset="-128"/>
              </a:rPr>
              <a:t>Managing IT Resources: ITWS 4310</a:t>
            </a:r>
            <a:br>
              <a:rPr lang="en-US" altLang="en-US" sz="2800" dirty="0">
                <a:ea typeface="ＭＳ Ｐゴシック" panose="020B0600070205080204" pitchFamily="34" charset="-128"/>
              </a:rPr>
            </a:br>
            <a:r>
              <a:rPr lang="en-US" altLang="en-US" sz="2800" dirty="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620712" y="1036637"/>
            <a:ext cx="9067800" cy="5207000"/>
          </a:xfrm>
        </p:spPr>
        <p:txBody>
          <a:bodyPr/>
          <a:lstStyle/>
          <a:p>
            <a:pPr eaLnBrk="1" hangingPunct="1">
              <a:lnSpc>
                <a:spcPct val="90000"/>
              </a:lnSpc>
              <a:buFontTx/>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2: Introduction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Keep it short – 2-3 sentences</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Only 2 objectives: provide a little context for the project and pique interest to read on</a:t>
            </a:r>
          </a:p>
          <a:p>
            <a:pPr marL="0" indent="0" eaLnBrk="1" hangingPunct="1">
              <a:lnSpc>
                <a:spcPct val="90000"/>
              </a:lnSpc>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3: Client Organization and Description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Give some idea of the size of the organization: number of employees, number of locations, etc.</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Include Client Contact name and contact information</a:t>
            </a:r>
          </a:p>
          <a:p>
            <a:pPr marL="14287" indent="0" eaLnBrk="1" hangingPunct="1">
              <a:lnSpc>
                <a:spcPct val="90000"/>
              </a:lnSpc>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6: IS/IT Solution</a:t>
            </a:r>
          </a:p>
          <a:p>
            <a:pPr marL="671512" lvl="1" indent="-28575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If solution has changed throughout semester, make reference to the original solution concept and then describe current/latest solution concept</a:t>
            </a:r>
          </a:p>
          <a:p>
            <a:pPr marL="14287" indent="0" eaLnBrk="1" hangingPunct="1">
              <a:lnSpc>
                <a:spcPct val="90000"/>
              </a:lnSpc>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7: Methodology</a:t>
            </a:r>
          </a:p>
          <a:p>
            <a:pPr marL="671512" lvl="1" indent="-285750" eaLnBrk="1" hangingPunct="1">
              <a:lnSpc>
                <a:spcPct val="90000"/>
              </a:lnSpc>
            </a:pPr>
            <a:r>
              <a:rPr lang="en-US" altLang="en-US" sz="1800" b="1" u="sng" dirty="0">
                <a:solidFill>
                  <a:schemeClr val="accent5">
                    <a:lumMod val="75000"/>
                  </a:schemeClr>
                </a:solidFill>
                <a:ea typeface="ＭＳ Ｐゴシック" panose="020B0600070205080204" pitchFamily="34" charset="-128"/>
                <a:cs typeface="Times New Roman" panose="02020603050405020304" pitchFamily="18" charset="0"/>
              </a:rPr>
              <a:t>Brief</a:t>
            </a: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 description of </a:t>
            </a:r>
            <a:r>
              <a:rPr lang="en-US" altLang="en-US" sz="1800" b="1" u="sng" dirty="0">
                <a:solidFill>
                  <a:schemeClr val="accent5">
                    <a:lumMod val="75000"/>
                  </a:schemeClr>
                </a:solidFill>
                <a:ea typeface="ＭＳ Ｐゴシック" panose="020B0600070205080204" pitchFamily="34" charset="-128"/>
                <a:cs typeface="Times New Roman" panose="02020603050405020304" pitchFamily="18" charset="0"/>
              </a:rPr>
              <a:t>how</a:t>
            </a: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 each major aspect of project was done e.g. a cost benefit analysis focused on NPV and IRR was used to assess financial viability of the project.  Don’t’ be repetitive with subject section</a:t>
            </a:r>
          </a:p>
          <a:p>
            <a:pPr marL="671512" lvl="1" indent="-28575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Cover project/client selection, requirements, development methodology, financial viability, project management, implementation methodology, and client feedback method</a:t>
            </a:r>
          </a:p>
          <a:p>
            <a:pPr marL="14287" indent="0" eaLnBrk="1" hangingPunct="1">
              <a:lnSpc>
                <a:spcPct val="90000"/>
              </a:lnSpc>
              <a:buNone/>
            </a:pPr>
            <a:endParaRPr lang="en-US" altLang="en-US" sz="2400" b="1" dirty="0">
              <a:solidFill>
                <a:schemeClr val="accent5">
                  <a:lumMod val="75000"/>
                </a:schemeClr>
              </a:solidFill>
              <a:ea typeface="ＭＳ Ｐゴシック" panose="020B0600070205080204" pitchFamily="34" charset="-128"/>
            </a:endParaRPr>
          </a:p>
        </p:txBody>
      </p:sp>
    </p:spTree>
    <p:extLst>
      <p:ext uri="{BB962C8B-B14F-4D97-AF65-F5344CB8AC3E}">
        <p14:creationId xmlns:p14="http://schemas.microsoft.com/office/powerpoint/2010/main" val="1189519335"/>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majorFont>
      <a:minorFont>
        <a:latin typeface="News Gothic MT"/>
        <a:ea typeface=""/>
        <a:cs typeface=""/>
        <a:font script="Jpan" typeface="ＭＳ Ｐゴシック"/>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38691</TotalTime>
  <Words>3481</Words>
  <Application>Microsoft Macintosh PowerPoint</Application>
  <PresentationFormat>Custom</PresentationFormat>
  <Paragraphs>484</Paragraphs>
  <Slides>53</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ＭＳ Ｐゴシック</vt:lpstr>
      <vt:lpstr>Arial</vt:lpstr>
      <vt:lpstr>Bitstream Vera Sans</vt:lpstr>
      <vt:lpstr>News Gothic MT</vt:lpstr>
      <vt:lpstr>Roboto</vt:lpstr>
      <vt:lpstr>Source Sans Pro</vt:lpstr>
      <vt:lpstr>Tahoma</vt:lpstr>
      <vt:lpstr>Times New Roman</vt:lpstr>
      <vt:lpstr>Wingdings</vt:lpstr>
      <vt:lpstr>Wingdings 2</vt:lpstr>
      <vt:lpstr>Breeze</vt:lpstr>
      <vt:lpstr>Managing Information Technology Resources ITWS 4310</vt:lpstr>
      <vt:lpstr>Managing IT Resources Class Outline: Mon, Nov 12, 2018</vt:lpstr>
      <vt:lpstr>Randomly Assigned  Final Presentation Schedule</vt:lpstr>
      <vt:lpstr>Managing IT Resources ITWS 4310-01 Term Project Final Presentations</vt:lpstr>
      <vt:lpstr>Suggestions for Oral Presentations</vt:lpstr>
      <vt:lpstr>PowerPoint Presentation</vt:lpstr>
      <vt:lpstr>Managing IT Resources: ITWS 4310 Term Project Report Outline</vt:lpstr>
      <vt:lpstr>Managing IT Resources: ITWS 4310 Term Project Report Outline</vt:lpstr>
      <vt:lpstr>Managing IT Resources: ITWS 4310 Term Project Report Outline</vt:lpstr>
      <vt:lpstr>Managing IT Resources: ITWS 4310 Term Project Report Outline</vt:lpstr>
      <vt:lpstr>Managing IT Resources: ITWS 4310 Term Project Report Outline</vt:lpstr>
      <vt:lpstr>Managing IT Resources: ITWS 4310 Term Project Report Outline</vt:lpstr>
      <vt:lpstr>DO’S - Draft MITR Final Project Report</vt:lpstr>
      <vt:lpstr>DON’TS - Draft Final Project Report</vt:lpstr>
      <vt:lpstr>Quiz!</vt:lpstr>
      <vt:lpstr>Technology Current Events: “Google Walkout organizers: changes are a start, but not enough”, Engadget, November 9, 2018. https://www.engadget.com/2018/11/09/google-walkout-response/ </vt:lpstr>
      <vt:lpstr>Technology Current Events: “Netflix is shoring up its defenses for when it loses Disney content”, Yahoo Finance, November 8, 2018. https://finance.yahoo.com/news/netflix-shoring-defenses-loses-disney-230201716.html </vt:lpstr>
      <vt:lpstr>Technology Current Events: “Singles’ Day: China’s $25 billion shopping festival explained”, Tech Crunch, November 9, 2018. https://techcrunch.com/2018/11/09/alibaba-singles-day-11-festival/ </vt:lpstr>
      <vt:lpstr>Technology Current Events: “Hit or miss, Samsung’s foldable phone is a big deal”, Engadget, November 8, 2018. https://www.engadget.com/2018/11/08/samsung-foldable-phone-infinity-flex/ </vt:lpstr>
      <vt:lpstr>PowerPoint Presentation</vt:lpstr>
      <vt:lpstr>Internet Users in the World as of June 2018 https://www.internetworldstats.com/stats.htm</vt:lpstr>
      <vt:lpstr>PowerPoint Presentation</vt:lpstr>
      <vt:lpstr>PowerPoint Presentation</vt:lpstr>
      <vt:lpstr>PowerPoint Presentation</vt:lpstr>
      <vt:lpstr>PowerPoint Presentation</vt:lpstr>
      <vt:lpstr>PowerPoint Presentation</vt:lpstr>
      <vt:lpstr>PowerPoint Presentation</vt:lpstr>
      <vt:lpstr>What is Web 3.0?</vt:lpstr>
      <vt:lpstr>What is Web 3.0?</vt:lpstr>
      <vt:lpstr>Web Evolution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Sharing Economy?</vt:lpstr>
      <vt:lpstr>The Sharing Economy</vt:lpstr>
      <vt:lpstr>What is Collaborative Consumption?</vt:lpstr>
      <vt:lpstr>What is Collaborative Consumption?</vt:lpstr>
      <vt:lpstr>Collaborative Consumption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Dave Hollinger</dc:creator>
  <cp:lastModifiedBy>Microsoft Office User</cp:lastModifiedBy>
  <cp:revision>662</cp:revision>
  <cp:lastPrinted>2009-08-21T01:49:58Z</cp:lastPrinted>
  <dcterms:created xsi:type="dcterms:W3CDTF">2009-08-23T21:56:42Z</dcterms:created>
  <dcterms:modified xsi:type="dcterms:W3CDTF">2018-11-12T17:14:28Z</dcterms:modified>
</cp:coreProperties>
</file>